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256" r:id="rId2"/>
    <p:sldId id="259" r:id="rId3"/>
    <p:sldId id="258" r:id="rId4"/>
    <p:sldId id="266" r:id="rId5"/>
    <p:sldId id="260" r:id="rId6"/>
    <p:sldId id="268" r:id="rId7"/>
    <p:sldId id="269" r:id="rId8"/>
    <p:sldId id="267" r:id="rId9"/>
    <p:sldId id="262" r:id="rId10"/>
    <p:sldId id="263" r:id="rId11"/>
    <p:sldId id="271" r:id="rId12"/>
    <p:sldId id="270" r:id="rId13"/>
    <p:sldId id="264" r:id="rId14"/>
    <p:sldId id="265" r:id="rId15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CAC34"/>
    <a:srgbClr val="8A969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25" autoAdjust="0"/>
    <p:restoredTop sz="94620" autoAdjust="0"/>
  </p:normalViewPr>
  <p:slideViewPr>
    <p:cSldViewPr snapToGrid="0">
      <p:cViewPr>
        <p:scale>
          <a:sx n="125" d="100"/>
          <a:sy n="125" d="100"/>
        </p:scale>
        <p:origin x="-54" y="-4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2628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1A333B-0F24-4E81-96DF-4035FC787E3A}" type="datetimeFigureOut">
              <a:rPr lang="en-GB" smtClean="0"/>
              <a:t>07/02/2024</a:t>
            </a:fld>
            <a:endParaRPr lang="en-GB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BD1ADB-D995-4013-9160-F7CA296EBEDF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40478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45C4F3-A335-47DA-8A0A-CD22E52C5FD9}" type="datetimeFigureOut">
              <a:rPr lang="de-DE" smtClean="0"/>
              <a:t>07.02.2024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98C71F-A679-4F6B-B5AB-22091BE4901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64939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bg>
      <p:bgPr>
        <a:solidFill>
          <a:srgbClr val="5CAC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 1">
            <a:extLst>
              <a:ext uri="{FF2B5EF4-FFF2-40B4-BE49-F238E27FC236}">
                <a16:creationId xmlns:a16="http://schemas.microsoft.com/office/drawing/2014/main" id="{AD6406C0-195C-4953-A977-AEFCE049D2D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A7F6785-32EB-4E26-B05C-5A41EDFF26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15A8557-639C-4DFE-B3C7-C411E3DF07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A5624-A02D-450C-8D8A-751AB72661BF}" type="slidenum">
              <a:rPr lang="de-DE" smtClean="0"/>
              <a:t>‹Nr.›</a:t>
            </a:fld>
            <a:endParaRPr lang="de-DE" dirty="0"/>
          </a:p>
        </p:txBody>
      </p:sp>
      <p:pic>
        <p:nvPicPr>
          <p:cNvPr id="8" name="Bild 3" descr="hfd_logo_neg_farbe_small.jpg">
            <a:extLst>
              <a:ext uri="{FF2B5EF4-FFF2-40B4-BE49-F238E27FC236}">
                <a16:creationId xmlns:a16="http://schemas.microsoft.com/office/drawing/2014/main" id="{FF7D5B4C-54C5-4ECB-A885-F1CE5AB0202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4900" y="5930900"/>
            <a:ext cx="3048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B2D90A65-537B-46C1-9CA9-B95DDF2FAC3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5763" y="477959"/>
            <a:ext cx="3422558" cy="886736"/>
          </a:xfrm>
          <a:solidFill>
            <a:srgbClr val="5CAC34"/>
          </a:solidFill>
        </p:spPr>
        <p:txBody>
          <a:bodyPr lIns="144000" tIns="180000" rIns="144000" bIns="180000" anchor="ctr">
            <a:spAutoFit/>
          </a:bodyPr>
          <a:lstStyle>
            <a:lvl1pPr algn="l">
              <a:lnSpc>
                <a:spcPct val="100000"/>
              </a:lnSpc>
              <a:defRPr lang="de-DE" sz="3400" kern="1200" spc="110" dirty="0">
                <a:solidFill>
                  <a:schemeClr val="bg1"/>
                </a:solidFill>
                <a:latin typeface="TheSansOffice"/>
                <a:ea typeface="+mn-ea"/>
                <a:cs typeface="TheSansOffice"/>
              </a:defRPr>
            </a:lvl1pPr>
          </a:lstStyle>
          <a:p>
            <a:r>
              <a:rPr lang="de-DE" dirty="0"/>
              <a:t>Titel hinzufügen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89463DC6-7ECB-4FCA-949C-ECBD47AA56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84827" y="1307721"/>
            <a:ext cx="2182292" cy="526262"/>
          </a:xfrm>
          <a:solidFill>
            <a:srgbClr val="8A969A"/>
          </a:solidFill>
        </p:spPr>
        <p:txBody>
          <a:bodyPr wrap="none" lIns="144000" tIns="144000" rIns="144000" bIns="144000" anchor="ctr">
            <a:spAutoFit/>
          </a:bodyPr>
          <a:lstStyle>
            <a:lvl1pPr marL="0" indent="0" algn="l">
              <a:buNone/>
              <a:defRPr sz="1700" b="0">
                <a:solidFill>
                  <a:schemeClr val="bg1"/>
                </a:solidFill>
                <a:latin typeface="TheSansOffice" panose="020B0503040302060204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Untertitel hinzufügen</a:t>
            </a:r>
          </a:p>
        </p:txBody>
      </p:sp>
      <p:sp>
        <p:nvSpPr>
          <p:cNvPr id="4" name="Rechteck 3"/>
          <p:cNvSpPr/>
          <p:nvPr userDrawn="1"/>
        </p:nvSpPr>
        <p:spPr>
          <a:xfrm>
            <a:off x="6452877" y="5930900"/>
            <a:ext cx="2090756" cy="76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Grafik 10"/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5078" y="5960396"/>
            <a:ext cx="1126357" cy="505444"/>
          </a:xfrm>
          <a:prstGeom prst="rect">
            <a:avLst/>
          </a:prstGeom>
        </p:spPr>
      </p:pic>
      <p:sp>
        <p:nvSpPr>
          <p:cNvPr id="12" name="Textfeld 11"/>
          <p:cNvSpPr txBox="1"/>
          <p:nvPr userDrawn="1"/>
        </p:nvSpPr>
        <p:spPr>
          <a:xfrm>
            <a:off x="6402258" y="6426123"/>
            <a:ext cx="21919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b="1" dirty="0">
                <a:latin typeface="TheSansOffice" panose="020B0503040302060204"/>
              </a:rPr>
              <a:t>Control Engineering</a:t>
            </a:r>
            <a:r>
              <a:rPr lang="de-DE" sz="1200" b="1" baseline="0" dirty="0">
                <a:latin typeface="TheSansOffice" panose="020B0503040302060204"/>
              </a:rPr>
              <a:t> Team</a:t>
            </a:r>
            <a:endParaRPr lang="en-GB" sz="1200" b="1" dirty="0">
              <a:latin typeface="TheSansOffice" panose="020B0503040302060204"/>
            </a:endParaRPr>
          </a:p>
        </p:txBody>
      </p:sp>
    </p:spTree>
    <p:extLst>
      <p:ext uri="{BB962C8B-B14F-4D97-AF65-F5344CB8AC3E}">
        <p14:creationId xmlns:p14="http://schemas.microsoft.com/office/powerpoint/2010/main" val="7197771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1510551-9582-44A3-B82D-98A28FB4EC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FFBC52B-E3BF-4DC7-92A8-5FD7CEA15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376739"/>
            <a:ext cx="4236688" cy="1193299"/>
          </a:xfrm>
        </p:spPr>
        <p:txBody>
          <a:bodyPr wrap="square" anchor="b">
            <a:spAutoFit/>
          </a:bodyPr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A6796B91-9C8D-4FEC-9082-E82DA117082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7ACFC67-BAA1-466F-B028-2D3EB2CEE6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0F289B9-D351-47B5-B40B-E6A711A65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A5624-A02D-450C-8D8A-751AB72661B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618975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9942AC0-2ACD-4081-957A-B9F77F6CC7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5F46886-F67A-4AC9-BD37-9123B6BE20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5E40C143-4BF4-4DDC-802F-DF58A89625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B3C839D-1754-4A18-884E-57E3CD51A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A5624-A02D-450C-8D8A-751AB72661B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508378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D894F4C-6620-4A49-B3B3-7C02A3EF58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4DB22D5C-7970-42AB-8A2E-AE380CBB4ED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723128" y="365125"/>
            <a:ext cx="632444" cy="3966114"/>
          </a:xfrm>
        </p:spPr>
        <p:txBody>
          <a:bodyPr vert="eaVert">
            <a:sp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8F3B5737-A9F3-4E62-B932-CC6D19C207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4D44B1A-09B9-4E63-9111-085429D2DA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A5624-A02D-450C-8D8A-751AB72661B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006913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0EDC13A-BF00-492A-A960-0F0BCE0A22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9BE6F9D-D99A-442A-B9D4-785B7542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6F1F6D2-4AF0-4124-8883-AB2C58BA69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C6224EF-CB68-474B-BA37-12B69EFC6E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A5624-A02D-450C-8D8A-751AB72661B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535692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Inhalt und Videoplatzhal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0EDC13A-BF00-492A-A960-0F0BCE0A22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9BE6F9D-D99A-442A-B9D4-785B7542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6F1F6D2-4AF0-4124-8883-AB2C58BA69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C6224EF-CB68-474B-BA37-12B69EFC6E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A5624-A02D-450C-8D8A-751AB72661BF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Medienplatzhalter 6">
            <a:extLst>
              <a:ext uri="{FF2B5EF4-FFF2-40B4-BE49-F238E27FC236}">
                <a16:creationId xmlns:a16="http://schemas.microsoft.com/office/drawing/2014/main" id="{03D96EAC-28F3-4DC1-8CEC-6ADF30F38CFA}"/>
              </a:ext>
            </a:extLst>
          </p:cNvPr>
          <p:cNvSpPr>
            <a:spLocks noGrp="1" noChangeAspect="1"/>
          </p:cNvSpPr>
          <p:nvPr>
            <p:ph type="media" sz="quarter" idx="13"/>
          </p:nvPr>
        </p:nvSpPr>
        <p:spPr>
          <a:xfrm>
            <a:off x="9874574" y="152101"/>
            <a:ext cx="1949257" cy="1096457"/>
          </a:xfrm>
        </p:spPr>
        <p:txBody>
          <a:bodyPr wrap="square"/>
          <a:lstStyle>
            <a:lvl1pPr marL="0" indent="0">
              <a:buNone/>
              <a:defRPr/>
            </a:lvl1pPr>
          </a:lstStyle>
          <a:p>
            <a:r>
              <a:rPr lang="de-DE"/>
              <a:t>Mediaclip durch Klicken auf Symbol hinzufügen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102850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EFD0572-7242-473A-84EA-4704DA3BD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1850" y="6356350"/>
            <a:ext cx="4114800" cy="365125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073B104-DB1E-4C47-8859-D3739A9D5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BBD1C88-61EC-4172-AD71-1AD9DC14A4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D91E6B7-726D-4A54-97A7-E09E117C6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A5624-A02D-450C-8D8A-751AB72661B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300278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ABA4EAB-CC00-4A0F-829D-5BE05B415A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4114800" cy="365125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59C4F89-28AB-4CC3-8D2A-DE182F99D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857FF13-768B-4E41-AD2F-A45ECF4ABE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776FDD4-555A-4D36-BDF5-DC245226BD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2B9EB01-DF92-4C29-A6A0-4C1F15F15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356350"/>
            <a:ext cx="731838" cy="365125"/>
          </a:xfrm>
        </p:spPr>
        <p:txBody>
          <a:bodyPr/>
          <a:lstStyle/>
          <a:p>
            <a:fld id="{6F2A5624-A02D-450C-8D8A-751AB72661B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431927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0FAD15-68D4-4570-969E-DFC965310E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69413"/>
            <a:ext cx="3966114" cy="623211"/>
          </a:xfrm>
        </p:spPr>
        <p:txBody>
          <a:bodyPr>
            <a:spAutoFit/>
          </a:bodyPr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59EF75E-7851-4CBC-9618-4FBFA2AD1F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91C152B-24BB-4EF5-97A4-8263E437F3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D11D3DDD-68EA-4C98-9605-47A871523EE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131C3040-090A-407E-8017-8051053A7F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E87D446-4502-48D8-BE0F-17D0E0EBA9C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15143" y="6381568"/>
            <a:ext cx="1256211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2A4C739E-556F-453A-8B5A-BAE0AA65E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EBA4A1E5-D476-435A-B486-60B09040BB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A5624-A02D-450C-8D8A-751AB72661B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988718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75995CF-EB3D-4DE9-A371-1FA38ECFAB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EC23940-316A-442B-951B-B88A4A88D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C91128B-F823-47C6-8DDA-3B057F0E97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A5624-A02D-450C-8D8A-751AB72661B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092489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DB7561E-354A-411A-AC2A-C435FFCE54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27F730B-900E-4A37-8DE9-4A5F13971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A5624-A02D-450C-8D8A-751AB72661B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076821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9273265-0C22-4E8A-963A-2F470A80D5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22D44DF-EED6-472D-98AB-FBA8016A91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287339"/>
            <a:ext cx="3932237" cy="1177209"/>
          </a:xfrm>
        </p:spPr>
        <p:txBody>
          <a:bodyPr wrap="square" anchor="b">
            <a:spAutoFit/>
          </a:bodyPr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22FE43B-4C65-45D7-AC78-5708C30B39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38600" y="2059462"/>
            <a:ext cx="7316788" cy="380158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8A21198-C372-4695-9E3C-A78491D90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A5624-A02D-450C-8D8A-751AB72661BF}" type="slidenum">
              <a:rPr lang="de-DE" smtClean="0"/>
              <a:t>‹Nr.›</a:t>
            </a:fld>
            <a:endParaRPr lang="de-DE"/>
          </a:p>
        </p:txBody>
      </p:sp>
      <p:pic>
        <p:nvPicPr>
          <p:cNvPr id="8" name="Bild 3">
            <a:extLst>
              <a:ext uri="{FF2B5EF4-FFF2-40B4-BE49-F238E27FC236}">
                <a16:creationId xmlns:a16="http://schemas.microsoft.com/office/drawing/2014/main" id="{76D4B6B3-3676-44F3-85E7-9554C05C4D6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611" y="2059462"/>
            <a:ext cx="2800891" cy="3801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760284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>
            <a:extLst>
              <a:ext uri="{FF2B5EF4-FFF2-40B4-BE49-F238E27FC236}">
                <a16:creationId xmlns:a16="http://schemas.microsoft.com/office/drawing/2014/main" id="{D5E0FF3E-AE7C-4559-BDA9-191628B62756}"/>
              </a:ext>
            </a:extLst>
          </p:cNvPr>
          <p:cNvSpPr/>
          <p:nvPr userDrawn="1"/>
        </p:nvSpPr>
        <p:spPr>
          <a:xfrm>
            <a:off x="0" y="1339513"/>
            <a:ext cx="12192000" cy="5518487"/>
          </a:xfrm>
          <a:prstGeom prst="rect">
            <a:avLst/>
          </a:prstGeom>
          <a:solidFill>
            <a:srgbClr val="5B6B6A">
              <a:alpha val="1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de-DE" dirty="0"/>
              <a:t> </a:t>
            </a:r>
          </a:p>
        </p:txBody>
      </p:sp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7EAA2010-D163-427A-BE7F-FF9F296DF3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3246"/>
            <a:ext cx="3966114" cy="623211"/>
          </a:xfrm>
          <a:prstGeom prst="rect">
            <a:avLst/>
          </a:prstGeom>
          <a:solidFill>
            <a:srgbClr val="5CAC34"/>
          </a:solidFill>
        </p:spPr>
        <p:txBody>
          <a:bodyPr vert="horz" wrap="none" lIns="144000" tIns="144000" rIns="144000" bIns="144000" rtlCol="0" anchor="ctr">
            <a:sp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087B03E-8089-4207-A2D3-FCA7589BD5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672263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7F48C47-8E75-480C-8ECA-3B98202FEA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789" y="6356350"/>
            <a:ext cx="42366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B30DE1A-9395-46C0-B74F-0D7B3C0CDB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9930" y="6345575"/>
            <a:ext cx="7119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2A5624-A02D-450C-8D8A-751AB72661BF}" type="slidenum">
              <a:rPr lang="de-DE" smtClean="0"/>
              <a:t>‹Nr.›</a:t>
            </a:fld>
            <a:endParaRPr lang="de-DE" dirty="0"/>
          </a:p>
        </p:txBody>
      </p:sp>
      <p:pic>
        <p:nvPicPr>
          <p:cNvPr id="17" name="Bild 7" descr="hfd_logo_neg_farbe_small.jpg">
            <a:extLst>
              <a:ext uri="{FF2B5EF4-FFF2-40B4-BE49-F238E27FC236}">
                <a16:creationId xmlns:a16="http://schemas.microsoft.com/office/drawing/2014/main" id="{9D5AFDBD-B44C-4D34-8F26-8F93E7E7E849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hqprint">
            <a:clrChange>
              <a:clrFrom>
                <a:srgbClr val="FFFEFC"/>
              </a:clrFrom>
              <a:clrTo>
                <a:srgbClr val="FFFEF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8933" y="6218238"/>
            <a:ext cx="2014537" cy="503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FB6DF9C7-74F6-4B9B-A3F8-D688161C9C0F}"/>
              </a:ext>
            </a:extLst>
          </p:cNvPr>
          <p:cNvGrpSpPr/>
          <p:nvPr userDrawn="1"/>
        </p:nvGrpSpPr>
        <p:grpSpPr>
          <a:xfrm>
            <a:off x="8518097" y="6239785"/>
            <a:ext cx="1162306" cy="472503"/>
            <a:chOff x="8439912" y="6319144"/>
            <a:chExt cx="1162306" cy="472503"/>
          </a:xfrm>
        </p:grpSpPr>
        <p:pic>
          <p:nvPicPr>
            <p:cNvPr id="8" name="Grafik 7"/>
            <p:cNvPicPr>
              <a:picLocks noChangeAspect="1"/>
            </p:cNvPicPr>
            <p:nvPr userDrawn="1"/>
          </p:nvPicPr>
          <p:blipFill>
            <a:blip r:embed="rId1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5210" y="6319144"/>
              <a:ext cx="671709" cy="301424"/>
            </a:xfrm>
            <a:prstGeom prst="rect">
              <a:avLst/>
            </a:prstGeom>
          </p:spPr>
        </p:pic>
        <p:sp>
          <p:nvSpPr>
            <p:cNvPr id="4" name="Textfeld 3"/>
            <p:cNvSpPr txBox="1"/>
            <p:nvPr userDrawn="1"/>
          </p:nvSpPr>
          <p:spPr>
            <a:xfrm>
              <a:off x="8439912" y="6591592"/>
              <a:ext cx="1162306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700" dirty="0">
                  <a:latin typeface="TheSansOffice" panose="020B0503040302060204"/>
                </a:rPr>
                <a:t>Control Engineering</a:t>
              </a:r>
              <a:r>
                <a:rPr lang="de-DE" sz="700" baseline="0" dirty="0">
                  <a:latin typeface="TheSansOffice" panose="020B0503040302060204"/>
                </a:rPr>
                <a:t> Team</a:t>
              </a:r>
              <a:endParaRPr lang="en-GB" sz="700" dirty="0">
                <a:latin typeface="TheSansOffice" panose="020B050304030206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079236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bg1"/>
          </a:solidFill>
          <a:latin typeface="TheSansOffice" panose="020B0503040302060204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Calibri" panose="020F0502020204030204" pitchFamily="34" charset="0"/>
        <a:buChar char="↘"/>
        <a:defRPr lang="de-DE" sz="2000" b="0" kern="1200" dirty="0">
          <a:solidFill>
            <a:srgbClr val="707D7D"/>
          </a:solidFill>
          <a:latin typeface="TheSansOffice" panose="020B050304030206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Calibri" panose="020F0502020204030204" pitchFamily="34" charset="0"/>
        <a:buChar char="↘"/>
        <a:defRPr lang="de-DE" sz="1800" kern="1200" dirty="0">
          <a:solidFill>
            <a:srgbClr val="202020"/>
          </a:solidFill>
          <a:latin typeface="TheSansOffice" panose="020B050304030206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Calibri" panose="020F0502020204030204" pitchFamily="34" charset="0"/>
        <a:buChar char="↘"/>
        <a:defRPr sz="1600" kern="1200">
          <a:solidFill>
            <a:schemeClr val="tx1"/>
          </a:solidFill>
          <a:latin typeface="TheSansOffice" panose="020B0503040302060204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Calibri" panose="020F0502020204030204" pitchFamily="34" charset="0"/>
        <a:buChar char="↘"/>
        <a:defRPr sz="1400" kern="1200">
          <a:solidFill>
            <a:schemeClr val="tx1"/>
          </a:solidFill>
          <a:latin typeface="TheSansOffice" panose="020B0503040302060204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Calibri" panose="020F0502020204030204" pitchFamily="34" charset="0"/>
        <a:buChar char="↘"/>
        <a:defRPr sz="1400" kern="1200">
          <a:solidFill>
            <a:schemeClr val="tx1"/>
          </a:solidFill>
          <a:latin typeface="TheSansOffice" panose="020B0503040302060204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529" userDrawn="1">
          <p15:clr>
            <a:srgbClr val="F26B43"/>
          </p15:clr>
        </p15:guide>
        <p15:guide id="4" pos="46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1">
            <a:extLst>
              <a:ext uri="{FF2B5EF4-FFF2-40B4-BE49-F238E27FC236}">
                <a16:creationId xmlns:a16="http://schemas.microsoft.com/office/drawing/2014/main" id="{F1253E99-74DA-471C-A101-F1A4F20B98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84827" y="1307721"/>
            <a:ext cx="3732845" cy="526262"/>
          </a:xfrm>
        </p:spPr>
        <p:txBody>
          <a:bodyPr/>
          <a:lstStyle/>
          <a:p>
            <a:r>
              <a:rPr lang="de-DE" b="1" dirty="0"/>
              <a:t>Künstliche Horizont/Attitude </a:t>
            </a:r>
            <a:r>
              <a:rPr lang="de-DE" b="1" dirty="0" err="1"/>
              <a:t>Indicator</a:t>
            </a:r>
            <a:endParaRPr lang="de-DE" b="1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7174377-222B-4F5B-888F-F0C3AB2687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5763" y="477959"/>
            <a:ext cx="3242967" cy="886736"/>
          </a:xfrm>
        </p:spPr>
        <p:txBody>
          <a:bodyPr/>
          <a:lstStyle/>
          <a:p>
            <a:r>
              <a:rPr lang="de-DE" b="1" dirty="0"/>
              <a:t>Fluginstrument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FE0261A3-4D71-445D-A222-BCA41A5BA71D}"/>
              </a:ext>
            </a:extLst>
          </p:cNvPr>
          <p:cNvSpPr txBox="1"/>
          <p:nvPr/>
        </p:nvSpPr>
        <p:spPr>
          <a:xfrm>
            <a:off x="625763" y="5365613"/>
            <a:ext cx="388612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171450" indent="-171450">
              <a:buFont typeface="Calibri" panose="020F0502020204030204" pitchFamily="34" charset="0"/>
              <a:buChar char="↘"/>
            </a:pPr>
            <a:r>
              <a:rPr lang="de-DE" kern="1200" spc="20" dirty="0">
                <a:latin typeface="TheSansOffice"/>
                <a:ea typeface="+mn-ea"/>
              </a:rPr>
              <a:t>Automatisierungstechnik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BAF793A9-A6DE-485F-A942-29BD31A7BC11}"/>
              </a:ext>
            </a:extLst>
          </p:cNvPr>
          <p:cNvSpPr txBox="1"/>
          <p:nvPr/>
        </p:nvSpPr>
        <p:spPr>
          <a:xfrm>
            <a:off x="625763" y="5707092"/>
            <a:ext cx="537498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171450" indent="-171450">
              <a:buFont typeface="Calibri" panose="020F0502020204030204" pitchFamily="34" charset="0"/>
              <a:buChar char="↘"/>
            </a:pPr>
            <a:r>
              <a:rPr lang="de-DE" spc="20" dirty="0">
                <a:latin typeface="TheSansOffice"/>
                <a:cs typeface="TheSansOffice"/>
              </a:rPr>
              <a:t>Stefan </a:t>
            </a:r>
            <a:r>
              <a:rPr lang="de-DE" spc="20" dirty="0" err="1">
                <a:latin typeface="TheSansOffice"/>
                <a:cs typeface="TheSansOffice"/>
              </a:rPr>
              <a:t>Gertje</a:t>
            </a:r>
            <a:r>
              <a:rPr lang="de-DE" spc="20" dirty="0">
                <a:latin typeface="TheSansOffice"/>
                <a:cs typeface="TheSansOffice"/>
              </a:rPr>
              <a:t> </a:t>
            </a:r>
            <a:r>
              <a:rPr lang="de-DE" kern="1200" spc="20" dirty="0">
                <a:latin typeface="TheSansOffice"/>
                <a:ea typeface="+mn-ea"/>
                <a:cs typeface="TheSansOffice"/>
              </a:rPr>
              <a:t>und Ghaith Hamdani </a:t>
            </a:r>
            <a:endParaRPr lang="de-DE" kern="1200" spc="20" dirty="0">
              <a:latin typeface="TheSansOffice"/>
              <a:ea typeface="+mn-ea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3C34F17D-D4A7-4AD6-99D0-C7886C54D5E7}"/>
              </a:ext>
            </a:extLst>
          </p:cNvPr>
          <p:cNvSpPr txBox="1"/>
          <p:nvPr/>
        </p:nvSpPr>
        <p:spPr>
          <a:xfrm>
            <a:off x="625765" y="5991620"/>
            <a:ext cx="215966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171450" indent="-171450">
              <a:buFont typeface="Calibri" panose="020F0502020204030204" pitchFamily="34" charset="0"/>
              <a:buChar char="↘"/>
            </a:pPr>
            <a:r>
              <a:rPr lang="de-DE" kern="1200" spc="20" dirty="0">
                <a:latin typeface="TheSansOffice"/>
                <a:ea typeface="+mn-ea"/>
                <a:cs typeface="TheSansOffice"/>
              </a:rPr>
              <a:t>05.02.2023</a:t>
            </a:r>
            <a:endParaRPr lang="de-DE" kern="1200" spc="20" dirty="0">
              <a:latin typeface="TheSansOffice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990958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3344189-8D72-4251-A000-46DF45A14F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3246"/>
            <a:ext cx="2945514" cy="623211"/>
          </a:xfrm>
        </p:spPr>
        <p:txBody>
          <a:bodyPr/>
          <a:lstStyle/>
          <a:p>
            <a:r>
              <a:rPr lang="de-DE" dirty="0"/>
              <a:t>Zeitliche Bearbeitung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B24CC28-4B7C-40D8-9A70-DED100E8E2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Burn_Down_Chart</a:t>
            </a: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Medienplatzhalter 3">
            <a:extLst>
              <a:ext uri="{FF2B5EF4-FFF2-40B4-BE49-F238E27FC236}">
                <a16:creationId xmlns:a16="http://schemas.microsoft.com/office/drawing/2014/main" id="{0E84A77D-F4A6-4FDD-B3E0-4776F92A8121}"/>
              </a:ext>
            </a:extLst>
          </p:cNvPr>
          <p:cNvSpPr>
            <a:spLocks noGrp="1"/>
          </p:cNvSpPr>
          <p:nvPr>
            <p:ph type="media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E03473D-36A0-42C1-8B47-E3B483834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A5624-A02D-450C-8D8A-751AB72661BF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189026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897B5D-3219-959D-FD01-68D8FBBFC1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4A45873-91F4-A67E-F7D1-74571315E8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3246"/>
            <a:ext cx="2945514" cy="623211"/>
          </a:xfrm>
        </p:spPr>
        <p:txBody>
          <a:bodyPr/>
          <a:lstStyle/>
          <a:p>
            <a:r>
              <a:rPr lang="de-DE" dirty="0"/>
              <a:t>Zeitliche Bearbeitung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EEED81C-ED23-657E-734D-00D0B54EC5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de-DE" dirty="0"/>
          </a:p>
        </p:txBody>
      </p:sp>
      <p:sp>
        <p:nvSpPr>
          <p:cNvPr id="4" name="Medienplatzhalter 3">
            <a:extLst>
              <a:ext uri="{FF2B5EF4-FFF2-40B4-BE49-F238E27FC236}">
                <a16:creationId xmlns:a16="http://schemas.microsoft.com/office/drawing/2014/main" id="{EF7E1C5A-76D4-F9A9-9944-6F7711775E35}"/>
              </a:ext>
            </a:extLst>
          </p:cNvPr>
          <p:cNvSpPr>
            <a:spLocks noGrp="1"/>
          </p:cNvSpPr>
          <p:nvPr>
            <p:ph type="media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7DDDD84-E0C5-B90B-6D28-06F5EF8CD5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A5624-A02D-450C-8D8A-751AB72661BF}" type="slidenum">
              <a:rPr lang="de-DE" smtClean="0"/>
              <a:t>11</a:t>
            </a:fld>
            <a:endParaRPr lang="de-DE"/>
          </a:p>
        </p:txBody>
      </p:sp>
      <p:pic>
        <p:nvPicPr>
          <p:cNvPr id="8" name="Grafik 7" descr="Ein Bild, das Text, Screenshot, Diagramm, Design enthält.">
            <a:extLst>
              <a:ext uri="{FF2B5EF4-FFF2-40B4-BE49-F238E27FC236}">
                <a16:creationId xmlns:a16="http://schemas.microsoft.com/office/drawing/2014/main" id="{66396837-CD9B-B743-D1DC-7B159D849C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31" y="1096457"/>
            <a:ext cx="12172070" cy="5136563"/>
          </a:xfrm>
          <a:prstGeom prst="rect">
            <a:avLst/>
          </a:prstGeom>
        </p:spPr>
      </p:pic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1ED7D0F0-30C7-BE6E-32A5-0FB98C5DEA3D}"/>
              </a:ext>
            </a:extLst>
          </p:cNvPr>
          <p:cNvCxnSpPr>
            <a:cxnSpLocks/>
          </p:cNvCxnSpPr>
          <p:nvPr/>
        </p:nvCxnSpPr>
        <p:spPr>
          <a:xfrm>
            <a:off x="2310957" y="3847932"/>
            <a:ext cx="441121" cy="482723"/>
          </a:xfrm>
          <a:prstGeom prst="straightConnector1">
            <a:avLst/>
          </a:prstGeom>
          <a:ln w="28575">
            <a:solidFill>
              <a:srgbClr val="5CAC34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Rechteck 21">
            <a:extLst>
              <a:ext uri="{FF2B5EF4-FFF2-40B4-BE49-F238E27FC236}">
                <a16:creationId xmlns:a16="http://schemas.microsoft.com/office/drawing/2014/main" id="{820561F8-334D-84FB-D169-2038FB613E9C}"/>
              </a:ext>
            </a:extLst>
          </p:cNvPr>
          <p:cNvSpPr/>
          <p:nvPr/>
        </p:nvSpPr>
        <p:spPr>
          <a:xfrm>
            <a:off x="565885" y="3666635"/>
            <a:ext cx="838200" cy="362591"/>
          </a:xfrm>
          <a:prstGeom prst="rect">
            <a:avLst/>
          </a:prstGeom>
          <a:solidFill>
            <a:schemeClr val="accent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Speed</a:t>
            </a:r>
          </a:p>
        </p:txBody>
      </p: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0AEE45CA-D2A5-FD38-356E-0D8B0581CB56}"/>
              </a:ext>
            </a:extLst>
          </p:cNvPr>
          <p:cNvCxnSpPr>
            <a:cxnSpLocks/>
            <a:endCxn id="22" idx="3"/>
          </p:cNvCxnSpPr>
          <p:nvPr/>
        </p:nvCxnSpPr>
        <p:spPr>
          <a:xfrm flipH="1">
            <a:off x="1404085" y="3847931"/>
            <a:ext cx="906872" cy="0"/>
          </a:xfrm>
          <a:prstGeom prst="line">
            <a:avLst/>
          </a:prstGeom>
          <a:ln w="28575">
            <a:solidFill>
              <a:srgbClr val="5CAC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4DFC3EDD-B56C-4BCC-D47D-875EE318613E}"/>
              </a:ext>
            </a:extLst>
          </p:cNvPr>
          <p:cNvCxnSpPr>
            <a:cxnSpLocks/>
          </p:cNvCxnSpPr>
          <p:nvPr/>
        </p:nvCxnSpPr>
        <p:spPr>
          <a:xfrm flipH="1">
            <a:off x="5152644" y="4164931"/>
            <a:ext cx="219849" cy="205901"/>
          </a:xfrm>
          <a:prstGeom prst="straightConnector1">
            <a:avLst/>
          </a:prstGeom>
          <a:ln w="9525">
            <a:solidFill>
              <a:srgbClr val="5CAC34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Rechteck 37">
            <a:extLst>
              <a:ext uri="{FF2B5EF4-FFF2-40B4-BE49-F238E27FC236}">
                <a16:creationId xmlns:a16="http://schemas.microsoft.com/office/drawing/2014/main" id="{AF57EEB4-CED3-3EAC-4445-BAB93C435261}"/>
              </a:ext>
            </a:extLst>
          </p:cNvPr>
          <p:cNvSpPr/>
          <p:nvPr/>
        </p:nvSpPr>
        <p:spPr>
          <a:xfrm>
            <a:off x="5539689" y="4038978"/>
            <a:ext cx="991051" cy="251905"/>
          </a:xfrm>
          <a:prstGeom prst="rect">
            <a:avLst/>
          </a:prstGeom>
          <a:solidFill>
            <a:schemeClr val="accent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Height </a:t>
            </a:r>
          </a:p>
        </p:txBody>
      </p:sp>
      <p:cxnSp>
        <p:nvCxnSpPr>
          <p:cNvPr id="39" name="Gerader Verbinder 38">
            <a:extLst>
              <a:ext uri="{FF2B5EF4-FFF2-40B4-BE49-F238E27FC236}">
                <a16:creationId xmlns:a16="http://schemas.microsoft.com/office/drawing/2014/main" id="{4EDDD5F6-EA19-0038-0658-16592C0D3F39}"/>
              </a:ext>
            </a:extLst>
          </p:cNvPr>
          <p:cNvCxnSpPr>
            <a:cxnSpLocks/>
            <a:stCxn id="38" idx="1"/>
          </p:cNvCxnSpPr>
          <p:nvPr/>
        </p:nvCxnSpPr>
        <p:spPr>
          <a:xfrm flipH="1">
            <a:off x="5372493" y="4164931"/>
            <a:ext cx="167196" cy="0"/>
          </a:xfrm>
          <a:prstGeom prst="line">
            <a:avLst/>
          </a:prstGeom>
          <a:ln w="9525">
            <a:solidFill>
              <a:srgbClr val="5CAC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 Verbindung mit Pfeil 45">
            <a:extLst>
              <a:ext uri="{FF2B5EF4-FFF2-40B4-BE49-F238E27FC236}">
                <a16:creationId xmlns:a16="http://schemas.microsoft.com/office/drawing/2014/main" id="{560A379D-9B52-27F0-D841-941CCA4966CB}"/>
              </a:ext>
            </a:extLst>
          </p:cNvPr>
          <p:cNvCxnSpPr>
            <a:cxnSpLocks/>
          </p:cNvCxnSpPr>
          <p:nvPr/>
        </p:nvCxnSpPr>
        <p:spPr>
          <a:xfrm>
            <a:off x="2488099" y="3262740"/>
            <a:ext cx="1078061" cy="978742"/>
          </a:xfrm>
          <a:prstGeom prst="straightConnector1">
            <a:avLst/>
          </a:prstGeom>
          <a:ln w="28575">
            <a:solidFill>
              <a:srgbClr val="5CAC34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Rechteck 46">
            <a:extLst>
              <a:ext uri="{FF2B5EF4-FFF2-40B4-BE49-F238E27FC236}">
                <a16:creationId xmlns:a16="http://schemas.microsoft.com/office/drawing/2014/main" id="{FA74ADD6-205C-A4F9-AC55-C7BF1D2466D7}"/>
              </a:ext>
            </a:extLst>
          </p:cNvPr>
          <p:cNvSpPr/>
          <p:nvPr/>
        </p:nvSpPr>
        <p:spPr>
          <a:xfrm>
            <a:off x="241788" y="2488154"/>
            <a:ext cx="1026138" cy="362591"/>
          </a:xfrm>
          <a:prstGeom prst="rect">
            <a:avLst/>
          </a:prstGeom>
          <a:solidFill>
            <a:schemeClr val="accent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Roll 30°</a:t>
            </a:r>
          </a:p>
        </p:txBody>
      </p:sp>
      <p:cxnSp>
        <p:nvCxnSpPr>
          <p:cNvPr id="48" name="Gerader Verbinder 47">
            <a:extLst>
              <a:ext uri="{FF2B5EF4-FFF2-40B4-BE49-F238E27FC236}">
                <a16:creationId xmlns:a16="http://schemas.microsoft.com/office/drawing/2014/main" id="{8671DB1C-CF52-20D8-1EE0-9F97836BB83F}"/>
              </a:ext>
            </a:extLst>
          </p:cNvPr>
          <p:cNvCxnSpPr>
            <a:cxnSpLocks/>
            <a:endCxn id="47" idx="3"/>
          </p:cNvCxnSpPr>
          <p:nvPr/>
        </p:nvCxnSpPr>
        <p:spPr>
          <a:xfrm flipH="1">
            <a:off x="1267926" y="2669449"/>
            <a:ext cx="1231920" cy="1"/>
          </a:xfrm>
          <a:prstGeom prst="line">
            <a:avLst/>
          </a:prstGeom>
          <a:ln w="28575">
            <a:solidFill>
              <a:srgbClr val="5CAC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hteck 55">
            <a:extLst>
              <a:ext uri="{FF2B5EF4-FFF2-40B4-BE49-F238E27FC236}">
                <a16:creationId xmlns:a16="http://schemas.microsoft.com/office/drawing/2014/main" id="{03B6AEA7-A6AA-EDC2-1730-C2A47EE0C36C}"/>
              </a:ext>
            </a:extLst>
          </p:cNvPr>
          <p:cNvSpPr/>
          <p:nvPr/>
        </p:nvSpPr>
        <p:spPr>
          <a:xfrm>
            <a:off x="241788" y="3063960"/>
            <a:ext cx="1026139" cy="362591"/>
          </a:xfrm>
          <a:prstGeom prst="rect">
            <a:avLst/>
          </a:prstGeom>
          <a:solidFill>
            <a:schemeClr val="accent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Pitch 10°</a:t>
            </a:r>
          </a:p>
        </p:txBody>
      </p:sp>
      <p:cxnSp>
        <p:nvCxnSpPr>
          <p:cNvPr id="57" name="Gerader Verbinder 56">
            <a:extLst>
              <a:ext uri="{FF2B5EF4-FFF2-40B4-BE49-F238E27FC236}">
                <a16:creationId xmlns:a16="http://schemas.microsoft.com/office/drawing/2014/main" id="{64B2600E-7A76-6ADE-13CB-7E04E7A685A1}"/>
              </a:ext>
            </a:extLst>
          </p:cNvPr>
          <p:cNvCxnSpPr>
            <a:cxnSpLocks/>
            <a:endCxn id="56" idx="3"/>
          </p:cNvCxnSpPr>
          <p:nvPr/>
        </p:nvCxnSpPr>
        <p:spPr>
          <a:xfrm flipH="1" flipV="1">
            <a:off x="1267927" y="3245256"/>
            <a:ext cx="1231919" cy="18214"/>
          </a:xfrm>
          <a:prstGeom prst="line">
            <a:avLst/>
          </a:prstGeom>
          <a:ln w="28575">
            <a:solidFill>
              <a:srgbClr val="5CAC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Gerade Verbindung mit Pfeil 60">
            <a:extLst>
              <a:ext uri="{FF2B5EF4-FFF2-40B4-BE49-F238E27FC236}">
                <a16:creationId xmlns:a16="http://schemas.microsoft.com/office/drawing/2014/main" id="{187E9FC3-AB89-1A5B-BF53-59A23CAEA5D6}"/>
              </a:ext>
            </a:extLst>
          </p:cNvPr>
          <p:cNvCxnSpPr>
            <a:cxnSpLocks/>
          </p:cNvCxnSpPr>
          <p:nvPr/>
        </p:nvCxnSpPr>
        <p:spPr>
          <a:xfrm>
            <a:off x="2499846" y="2669449"/>
            <a:ext cx="654834" cy="850991"/>
          </a:xfrm>
          <a:prstGeom prst="straightConnector1">
            <a:avLst/>
          </a:prstGeom>
          <a:ln w="28575">
            <a:solidFill>
              <a:srgbClr val="5CAC34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Gerade Verbindung mit Pfeil 68">
            <a:extLst>
              <a:ext uri="{FF2B5EF4-FFF2-40B4-BE49-F238E27FC236}">
                <a16:creationId xmlns:a16="http://schemas.microsoft.com/office/drawing/2014/main" id="{E3049196-5189-EFAB-B48B-B1D0CBC0D177}"/>
              </a:ext>
            </a:extLst>
          </p:cNvPr>
          <p:cNvCxnSpPr>
            <a:cxnSpLocks/>
          </p:cNvCxnSpPr>
          <p:nvPr/>
        </p:nvCxnSpPr>
        <p:spPr>
          <a:xfrm flipH="1">
            <a:off x="5020985" y="3792586"/>
            <a:ext cx="267571" cy="236640"/>
          </a:xfrm>
          <a:prstGeom prst="straightConnector1">
            <a:avLst/>
          </a:prstGeom>
          <a:ln w="9525">
            <a:solidFill>
              <a:srgbClr val="5CAC34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Rechteck 69">
            <a:extLst>
              <a:ext uri="{FF2B5EF4-FFF2-40B4-BE49-F238E27FC236}">
                <a16:creationId xmlns:a16="http://schemas.microsoft.com/office/drawing/2014/main" id="{08DB006B-802B-CC49-D632-DD41AE7DBB1F}"/>
              </a:ext>
            </a:extLst>
          </p:cNvPr>
          <p:cNvSpPr/>
          <p:nvPr/>
        </p:nvSpPr>
        <p:spPr>
          <a:xfrm>
            <a:off x="5448300" y="3666634"/>
            <a:ext cx="1455145" cy="251905"/>
          </a:xfrm>
          <a:prstGeom prst="rect">
            <a:avLst/>
          </a:prstGeom>
          <a:solidFill>
            <a:schemeClr val="accent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Target Height </a:t>
            </a:r>
          </a:p>
        </p:txBody>
      </p:sp>
      <p:cxnSp>
        <p:nvCxnSpPr>
          <p:cNvPr id="71" name="Gerader Verbinder 70">
            <a:extLst>
              <a:ext uri="{FF2B5EF4-FFF2-40B4-BE49-F238E27FC236}">
                <a16:creationId xmlns:a16="http://schemas.microsoft.com/office/drawing/2014/main" id="{0E7C228A-16FF-2D4C-2EDA-93E45AE45A34}"/>
              </a:ext>
            </a:extLst>
          </p:cNvPr>
          <p:cNvCxnSpPr>
            <a:cxnSpLocks/>
            <a:stCxn id="70" idx="1"/>
          </p:cNvCxnSpPr>
          <p:nvPr/>
        </p:nvCxnSpPr>
        <p:spPr>
          <a:xfrm flipH="1" flipV="1">
            <a:off x="5288556" y="3792586"/>
            <a:ext cx="159744" cy="1"/>
          </a:xfrm>
          <a:prstGeom prst="line">
            <a:avLst/>
          </a:prstGeom>
          <a:ln w="9525">
            <a:solidFill>
              <a:srgbClr val="5CAC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Rechteck 103">
            <a:extLst>
              <a:ext uri="{FF2B5EF4-FFF2-40B4-BE49-F238E27FC236}">
                <a16:creationId xmlns:a16="http://schemas.microsoft.com/office/drawing/2014/main" id="{815D39C3-5C7F-9844-72A7-64578911AEBD}"/>
              </a:ext>
            </a:extLst>
          </p:cNvPr>
          <p:cNvSpPr/>
          <p:nvPr/>
        </p:nvSpPr>
        <p:spPr>
          <a:xfrm>
            <a:off x="8843963" y="5891441"/>
            <a:ext cx="796436" cy="264319"/>
          </a:xfrm>
          <a:prstGeom prst="rect">
            <a:avLst/>
          </a:prstGeom>
          <a:solidFill>
            <a:schemeClr val="accent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Switch</a:t>
            </a:r>
          </a:p>
        </p:txBody>
      </p:sp>
      <p:cxnSp>
        <p:nvCxnSpPr>
          <p:cNvPr id="105" name="Gerader Verbinder 104">
            <a:extLst>
              <a:ext uri="{FF2B5EF4-FFF2-40B4-BE49-F238E27FC236}">
                <a16:creationId xmlns:a16="http://schemas.microsoft.com/office/drawing/2014/main" id="{F5672C8E-BB7D-066C-AA9F-89FCF0136FB7}"/>
              </a:ext>
            </a:extLst>
          </p:cNvPr>
          <p:cNvCxnSpPr>
            <a:cxnSpLocks/>
            <a:endCxn id="104" idx="3"/>
          </p:cNvCxnSpPr>
          <p:nvPr/>
        </p:nvCxnSpPr>
        <p:spPr>
          <a:xfrm flipH="1">
            <a:off x="9640399" y="6023601"/>
            <a:ext cx="167504" cy="0"/>
          </a:xfrm>
          <a:prstGeom prst="line">
            <a:avLst/>
          </a:prstGeom>
          <a:ln w="28575">
            <a:solidFill>
              <a:srgbClr val="5CAC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Gerade Verbindung mit Pfeil 109">
            <a:extLst>
              <a:ext uri="{FF2B5EF4-FFF2-40B4-BE49-F238E27FC236}">
                <a16:creationId xmlns:a16="http://schemas.microsoft.com/office/drawing/2014/main" id="{6DA6C0F6-F8E8-7A90-06A4-E62305D63132}"/>
              </a:ext>
            </a:extLst>
          </p:cNvPr>
          <p:cNvCxnSpPr>
            <a:cxnSpLocks/>
          </p:cNvCxnSpPr>
          <p:nvPr/>
        </p:nvCxnSpPr>
        <p:spPr>
          <a:xfrm flipV="1">
            <a:off x="9807903" y="5641181"/>
            <a:ext cx="0" cy="382420"/>
          </a:xfrm>
          <a:prstGeom prst="straightConnector1">
            <a:avLst/>
          </a:prstGeom>
          <a:ln w="28575">
            <a:solidFill>
              <a:srgbClr val="5CAC34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3" name="Rechteck 122">
            <a:extLst>
              <a:ext uri="{FF2B5EF4-FFF2-40B4-BE49-F238E27FC236}">
                <a16:creationId xmlns:a16="http://schemas.microsoft.com/office/drawing/2014/main" id="{D0D7FA90-24D4-F275-6146-E04FC25A6ECA}"/>
              </a:ext>
            </a:extLst>
          </p:cNvPr>
          <p:cNvSpPr/>
          <p:nvPr/>
        </p:nvSpPr>
        <p:spPr>
          <a:xfrm>
            <a:off x="5368427" y="4902327"/>
            <a:ext cx="1242093" cy="258771"/>
          </a:xfrm>
          <a:prstGeom prst="rect">
            <a:avLst/>
          </a:prstGeom>
          <a:solidFill>
            <a:schemeClr val="accent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Input Field</a:t>
            </a:r>
          </a:p>
        </p:txBody>
      </p:sp>
      <p:cxnSp>
        <p:nvCxnSpPr>
          <p:cNvPr id="124" name="Gerader Verbinder 123">
            <a:extLst>
              <a:ext uri="{FF2B5EF4-FFF2-40B4-BE49-F238E27FC236}">
                <a16:creationId xmlns:a16="http://schemas.microsoft.com/office/drawing/2014/main" id="{08A3A8E2-1A08-FF42-F161-2A4CDAB460EE}"/>
              </a:ext>
            </a:extLst>
          </p:cNvPr>
          <p:cNvCxnSpPr>
            <a:cxnSpLocks/>
          </p:cNvCxnSpPr>
          <p:nvPr/>
        </p:nvCxnSpPr>
        <p:spPr>
          <a:xfrm flipH="1">
            <a:off x="6096000" y="4554004"/>
            <a:ext cx="2581275" cy="0"/>
          </a:xfrm>
          <a:prstGeom prst="line">
            <a:avLst/>
          </a:prstGeom>
          <a:ln w="28575">
            <a:solidFill>
              <a:srgbClr val="5CAC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Gerade Verbindung mit Pfeil 131">
            <a:extLst>
              <a:ext uri="{FF2B5EF4-FFF2-40B4-BE49-F238E27FC236}">
                <a16:creationId xmlns:a16="http://schemas.microsoft.com/office/drawing/2014/main" id="{E7C9FD3D-D92F-2E3B-C6EA-9E75676DD6F0}"/>
              </a:ext>
            </a:extLst>
          </p:cNvPr>
          <p:cNvCxnSpPr>
            <a:cxnSpLocks/>
          </p:cNvCxnSpPr>
          <p:nvPr/>
        </p:nvCxnSpPr>
        <p:spPr>
          <a:xfrm>
            <a:off x="8056622" y="4554004"/>
            <a:ext cx="0" cy="139917"/>
          </a:xfrm>
          <a:prstGeom prst="straightConnector1">
            <a:avLst/>
          </a:prstGeom>
          <a:ln w="28575">
            <a:solidFill>
              <a:srgbClr val="5CAC3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Gerade Verbindung mit Pfeil 133">
            <a:extLst>
              <a:ext uri="{FF2B5EF4-FFF2-40B4-BE49-F238E27FC236}">
                <a16:creationId xmlns:a16="http://schemas.microsoft.com/office/drawing/2014/main" id="{DD254638-8A16-878A-D98B-3E29BF0894F8}"/>
              </a:ext>
            </a:extLst>
          </p:cNvPr>
          <p:cNvCxnSpPr>
            <a:cxnSpLocks/>
          </p:cNvCxnSpPr>
          <p:nvPr/>
        </p:nvCxnSpPr>
        <p:spPr>
          <a:xfrm>
            <a:off x="8675746" y="4554004"/>
            <a:ext cx="0" cy="139917"/>
          </a:xfrm>
          <a:prstGeom prst="straightConnector1">
            <a:avLst/>
          </a:prstGeom>
          <a:ln w="28575">
            <a:solidFill>
              <a:srgbClr val="5CAC3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Gerade Verbindung mit Pfeil 134">
            <a:extLst>
              <a:ext uri="{FF2B5EF4-FFF2-40B4-BE49-F238E27FC236}">
                <a16:creationId xmlns:a16="http://schemas.microsoft.com/office/drawing/2014/main" id="{3F9BF8B3-46A1-943E-2D81-56A4EC687FB7}"/>
              </a:ext>
            </a:extLst>
          </p:cNvPr>
          <p:cNvCxnSpPr>
            <a:cxnSpLocks/>
          </p:cNvCxnSpPr>
          <p:nvPr/>
        </p:nvCxnSpPr>
        <p:spPr>
          <a:xfrm>
            <a:off x="7530365" y="4554004"/>
            <a:ext cx="0" cy="139917"/>
          </a:xfrm>
          <a:prstGeom prst="straightConnector1">
            <a:avLst/>
          </a:prstGeom>
          <a:ln w="28575">
            <a:solidFill>
              <a:srgbClr val="5CAC3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Gerade Verbindung mit Pfeil 135">
            <a:extLst>
              <a:ext uri="{FF2B5EF4-FFF2-40B4-BE49-F238E27FC236}">
                <a16:creationId xmlns:a16="http://schemas.microsoft.com/office/drawing/2014/main" id="{541F0364-F685-6300-A751-06059BC186CA}"/>
              </a:ext>
            </a:extLst>
          </p:cNvPr>
          <p:cNvCxnSpPr>
            <a:cxnSpLocks/>
          </p:cNvCxnSpPr>
          <p:nvPr/>
        </p:nvCxnSpPr>
        <p:spPr>
          <a:xfrm>
            <a:off x="7004109" y="4554004"/>
            <a:ext cx="0" cy="139917"/>
          </a:xfrm>
          <a:prstGeom prst="straightConnector1">
            <a:avLst/>
          </a:prstGeom>
          <a:ln w="28575">
            <a:solidFill>
              <a:srgbClr val="5CAC3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Gerader Verbinder 137">
            <a:extLst>
              <a:ext uri="{FF2B5EF4-FFF2-40B4-BE49-F238E27FC236}">
                <a16:creationId xmlns:a16="http://schemas.microsoft.com/office/drawing/2014/main" id="{2958E10D-B33D-B3EB-C830-FD2DBE6E1ED2}"/>
              </a:ext>
            </a:extLst>
          </p:cNvPr>
          <p:cNvCxnSpPr>
            <a:cxnSpLocks/>
          </p:cNvCxnSpPr>
          <p:nvPr/>
        </p:nvCxnSpPr>
        <p:spPr>
          <a:xfrm flipV="1">
            <a:off x="6092855" y="4554003"/>
            <a:ext cx="0" cy="348323"/>
          </a:xfrm>
          <a:prstGeom prst="line">
            <a:avLst/>
          </a:prstGeom>
          <a:ln w="28575">
            <a:solidFill>
              <a:srgbClr val="5CAC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Gerade Verbindung mit Pfeil 140">
            <a:extLst>
              <a:ext uri="{FF2B5EF4-FFF2-40B4-BE49-F238E27FC236}">
                <a16:creationId xmlns:a16="http://schemas.microsoft.com/office/drawing/2014/main" id="{14334397-EA08-11EE-D73A-00EF9A9034D3}"/>
              </a:ext>
            </a:extLst>
          </p:cNvPr>
          <p:cNvCxnSpPr>
            <a:cxnSpLocks/>
          </p:cNvCxnSpPr>
          <p:nvPr/>
        </p:nvCxnSpPr>
        <p:spPr>
          <a:xfrm>
            <a:off x="9881043" y="3290277"/>
            <a:ext cx="15972" cy="1224511"/>
          </a:xfrm>
          <a:prstGeom prst="straightConnector1">
            <a:avLst/>
          </a:prstGeom>
          <a:ln w="28575">
            <a:solidFill>
              <a:srgbClr val="5CAC34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3" name="Gerade Verbindung mit Pfeil 142">
            <a:extLst>
              <a:ext uri="{FF2B5EF4-FFF2-40B4-BE49-F238E27FC236}">
                <a16:creationId xmlns:a16="http://schemas.microsoft.com/office/drawing/2014/main" id="{2D23BC2F-86E9-951C-BD7C-B17EC0802213}"/>
              </a:ext>
            </a:extLst>
          </p:cNvPr>
          <p:cNvCxnSpPr>
            <a:cxnSpLocks/>
          </p:cNvCxnSpPr>
          <p:nvPr/>
        </p:nvCxnSpPr>
        <p:spPr>
          <a:xfrm>
            <a:off x="9258124" y="3290277"/>
            <a:ext cx="15972" cy="1224511"/>
          </a:xfrm>
          <a:prstGeom prst="straightConnector1">
            <a:avLst/>
          </a:prstGeom>
          <a:ln w="28575">
            <a:solidFill>
              <a:srgbClr val="5CAC34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Gerade Verbindung mit Pfeil 143">
            <a:extLst>
              <a:ext uri="{FF2B5EF4-FFF2-40B4-BE49-F238E27FC236}">
                <a16:creationId xmlns:a16="http://schemas.microsoft.com/office/drawing/2014/main" id="{8A6D0C47-3D70-26FA-2868-87CE358C5EBA}"/>
              </a:ext>
            </a:extLst>
          </p:cNvPr>
          <p:cNvCxnSpPr>
            <a:cxnSpLocks/>
          </p:cNvCxnSpPr>
          <p:nvPr/>
        </p:nvCxnSpPr>
        <p:spPr>
          <a:xfrm flipH="1">
            <a:off x="6266570" y="3063960"/>
            <a:ext cx="2860652" cy="0"/>
          </a:xfrm>
          <a:prstGeom prst="straightConnector1">
            <a:avLst/>
          </a:prstGeom>
          <a:ln w="28575">
            <a:solidFill>
              <a:srgbClr val="5CAC34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7" name="Rechteck 146">
            <a:extLst>
              <a:ext uri="{FF2B5EF4-FFF2-40B4-BE49-F238E27FC236}">
                <a16:creationId xmlns:a16="http://schemas.microsoft.com/office/drawing/2014/main" id="{9A4CAA8D-0AC4-800F-48BD-4830459B9C57}"/>
              </a:ext>
            </a:extLst>
          </p:cNvPr>
          <p:cNvSpPr/>
          <p:nvPr/>
        </p:nvSpPr>
        <p:spPr>
          <a:xfrm>
            <a:off x="9033253" y="2923604"/>
            <a:ext cx="1026138" cy="362591"/>
          </a:xfrm>
          <a:prstGeom prst="rect">
            <a:avLst/>
          </a:prstGeom>
          <a:solidFill>
            <a:schemeClr val="accent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LEDs</a:t>
            </a:r>
          </a:p>
        </p:txBody>
      </p:sp>
    </p:spTree>
    <p:extLst>
      <p:ext uri="{BB962C8B-B14F-4D97-AF65-F5344CB8AC3E}">
        <p14:creationId xmlns:p14="http://schemas.microsoft.com/office/powerpoint/2010/main" val="1544517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A50494-137E-6A1C-A133-61D966EF86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3246"/>
            <a:ext cx="2451532" cy="623211"/>
          </a:xfrm>
        </p:spPr>
        <p:txBody>
          <a:bodyPr/>
          <a:lstStyle/>
          <a:p>
            <a:r>
              <a:rPr lang="de-DE" dirty="0"/>
              <a:t>Arbeitsaufteilung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D6C2FEF-F6D3-CD70-C2E4-C8C8D7BC21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Aufteilung des Programms in Visualisierung und Datensimulator</a:t>
            </a:r>
          </a:p>
          <a:p>
            <a:r>
              <a:rPr lang="de-DE" dirty="0"/>
              <a:t>Gemeinsames erstellen der Schnittstelle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4A0E371-6D50-22E8-E6A5-A851BFEDD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A5624-A02D-450C-8D8A-751AB72661BF}" type="slidenum">
              <a:rPr lang="de-DE" smtClean="0"/>
              <a:t>12</a:t>
            </a:fld>
            <a:endParaRPr lang="de-DE"/>
          </a:p>
        </p:txBody>
      </p:sp>
      <p:sp>
        <p:nvSpPr>
          <p:cNvPr id="5" name="Medienplatzhalter 4">
            <a:extLst>
              <a:ext uri="{FF2B5EF4-FFF2-40B4-BE49-F238E27FC236}">
                <a16:creationId xmlns:a16="http://schemas.microsoft.com/office/drawing/2014/main" id="{A383B1F0-7607-C285-EEDB-24D662CE6096}"/>
              </a:ext>
            </a:extLst>
          </p:cNvPr>
          <p:cNvSpPr>
            <a:spLocks noGrp="1"/>
          </p:cNvSpPr>
          <p:nvPr>
            <p:ph type="media" sz="quarter" idx="13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25744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3344189-8D72-4251-A000-46DF45A14F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3246"/>
            <a:ext cx="1821744" cy="623211"/>
          </a:xfrm>
        </p:spPr>
        <p:txBody>
          <a:bodyPr/>
          <a:lstStyle/>
          <a:p>
            <a:r>
              <a:rPr lang="de-DE" dirty="0"/>
              <a:t>Schnittstelle</a:t>
            </a:r>
          </a:p>
        </p:txBody>
      </p:sp>
      <p:sp>
        <p:nvSpPr>
          <p:cNvPr id="4" name="Medienplatzhalter 3">
            <a:extLst>
              <a:ext uri="{FF2B5EF4-FFF2-40B4-BE49-F238E27FC236}">
                <a16:creationId xmlns:a16="http://schemas.microsoft.com/office/drawing/2014/main" id="{0E84A77D-F4A6-4FDD-B3E0-4776F92A8121}"/>
              </a:ext>
            </a:extLst>
          </p:cNvPr>
          <p:cNvSpPr>
            <a:spLocks noGrp="1"/>
          </p:cNvSpPr>
          <p:nvPr>
            <p:ph type="media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E03473D-36A0-42C1-8B47-E3B483834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A5624-A02D-450C-8D8A-751AB72661BF}" type="slidenum">
              <a:rPr lang="de-DE" smtClean="0"/>
              <a:t>13</a:t>
            </a:fld>
            <a:endParaRPr lang="de-D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C70AEB-A65C-0928-4C27-CB79B10E6033}"/>
              </a:ext>
            </a:extLst>
          </p:cNvPr>
          <p:cNvSpPr txBox="1"/>
          <p:nvPr/>
        </p:nvSpPr>
        <p:spPr>
          <a:xfrm>
            <a:off x="661634" y="6352104"/>
            <a:ext cx="51720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/>
              <a:t>Abbildung 2:</a:t>
            </a:r>
            <a:endParaRPr lang="en-US" dirty="0"/>
          </a:p>
        </p:txBody>
      </p:sp>
      <p:pic>
        <p:nvPicPr>
          <p:cNvPr id="10" name="Inhaltsplatzhalter 9" descr="Ein Bild, das Text, Screenshot, Software, Zahl enthält.&#10;&#10;Automatisch generierte Beschreibung">
            <a:extLst>
              <a:ext uri="{FF2B5EF4-FFF2-40B4-BE49-F238E27FC236}">
                <a16:creationId xmlns:a16="http://schemas.microsoft.com/office/drawing/2014/main" id="{81363116-8D9E-02D1-4B80-42910571D6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0299" y="1130837"/>
            <a:ext cx="6609477" cy="5133181"/>
          </a:xfrm>
        </p:spPr>
      </p:pic>
    </p:spTree>
    <p:extLst>
      <p:ext uri="{BB962C8B-B14F-4D97-AF65-F5344CB8AC3E}">
        <p14:creationId xmlns:p14="http://schemas.microsoft.com/office/powerpoint/2010/main" val="8332710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3344189-8D72-4251-A000-46DF45A14F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Medienplatzhalter 3">
            <a:extLst>
              <a:ext uri="{FF2B5EF4-FFF2-40B4-BE49-F238E27FC236}">
                <a16:creationId xmlns:a16="http://schemas.microsoft.com/office/drawing/2014/main" id="{0E84A77D-F4A6-4FDD-B3E0-4776F92A8121}"/>
              </a:ext>
            </a:extLst>
          </p:cNvPr>
          <p:cNvSpPr>
            <a:spLocks noGrp="1"/>
          </p:cNvSpPr>
          <p:nvPr>
            <p:ph type="media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E03473D-36A0-42C1-8B47-E3B483834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A5624-A02D-450C-8D8A-751AB72661BF}" type="slidenum">
              <a:rPr lang="de-DE" smtClean="0"/>
              <a:t>14</a:t>
            </a:fld>
            <a:endParaRPr lang="de-D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485617-ED4B-4B66-6030-7548A34604E2}"/>
              </a:ext>
            </a:extLst>
          </p:cNvPr>
          <p:cNvSpPr txBox="1"/>
          <p:nvPr/>
        </p:nvSpPr>
        <p:spPr>
          <a:xfrm>
            <a:off x="1518884" y="6138533"/>
            <a:ext cx="51720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/>
              <a:t>Abbildung 3:</a:t>
            </a:r>
            <a:endParaRPr lang="en-US" dirty="0"/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634B85C5-55A2-3903-4601-D1FCE2BD4B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977696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7B985B3-1E3B-4A4E-8DDA-A24E4B361E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3246"/>
            <a:ext cx="1012164" cy="623211"/>
          </a:xfrm>
        </p:spPr>
        <p:txBody>
          <a:bodyPr/>
          <a:lstStyle/>
          <a:p>
            <a:r>
              <a:rPr lang="de-DE" dirty="0"/>
              <a:t>Inhalt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E8E934F-F618-4A70-8FD6-691484BC81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e-DE" dirty="0">
                <a:solidFill>
                  <a:schemeClr val="tx1"/>
                </a:solidFill>
              </a:rPr>
              <a:t>Aufgabenstellung</a:t>
            </a:r>
          </a:p>
          <a:p>
            <a:pPr lvl="1"/>
            <a:r>
              <a:rPr lang="de-DE" dirty="0">
                <a:solidFill>
                  <a:schemeClr val="tx1"/>
                </a:solidFill>
              </a:rPr>
              <a:t>Lastenheft</a:t>
            </a:r>
          </a:p>
          <a:p>
            <a:pPr lvl="1"/>
            <a:r>
              <a:rPr lang="de-DE" dirty="0">
                <a:solidFill>
                  <a:schemeClr val="tx1"/>
                </a:solidFill>
              </a:rPr>
              <a:t>Mindmap</a:t>
            </a:r>
          </a:p>
          <a:p>
            <a:r>
              <a:rPr lang="de-DE" dirty="0">
                <a:solidFill>
                  <a:schemeClr val="tx1"/>
                </a:solidFill>
              </a:rPr>
              <a:t>Zeitliche Bearbeitung</a:t>
            </a:r>
          </a:p>
          <a:p>
            <a:pPr lvl="1"/>
            <a:r>
              <a:rPr lang="de-DE" dirty="0">
                <a:solidFill>
                  <a:schemeClr val="tx1"/>
                </a:solidFill>
              </a:rPr>
              <a:t>Gant-Diagramm</a:t>
            </a:r>
          </a:p>
          <a:p>
            <a:pPr lvl="1"/>
            <a:r>
              <a:rPr lang="de-DE" dirty="0">
                <a:solidFill>
                  <a:schemeClr val="tx1"/>
                </a:solidFill>
              </a:rPr>
              <a:t>Burn-Down-Chart</a:t>
            </a:r>
          </a:p>
          <a:p>
            <a:r>
              <a:rPr lang="de-DE" dirty="0">
                <a:solidFill>
                  <a:schemeClr val="tx1"/>
                </a:solidFill>
              </a:rPr>
              <a:t>Lösungsweg</a:t>
            </a:r>
          </a:p>
          <a:p>
            <a:pPr lvl="1"/>
            <a:r>
              <a:rPr lang="de-DE" dirty="0">
                <a:solidFill>
                  <a:schemeClr val="tx1"/>
                </a:solidFill>
              </a:rPr>
              <a:t>Projektexplorer</a:t>
            </a:r>
          </a:p>
          <a:p>
            <a:pPr lvl="1"/>
            <a:r>
              <a:rPr lang="de-DE" dirty="0">
                <a:solidFill>
                  <a:schemeClr val="tx1"/>
                </a:solidFill>
              </a:rPr>
              <a:t>Variablendeklaration</a:t>
            </a:r>
          </a:p>
          <a:p>
            <a:pPr lvl="1"/>
            <a:r>
              <a:rPr lang="de-DE" dirty="0">
                <a:solidFill>
                  <a:schemeClr val="tx1"/>
                </a:solidFill>
              </a:rPr>
              <a:t>Frame &amp; Visualisierung</a:t>
            </a:r>
          </a:p>
          <a:p>
            <a:pPr lvl="1"/>
            <a:r>
              <a:rPr lang="de-DE" dirty="0">
                <a:solidFill>
                  <a:schemeClr val="tx1"/>
                </a:solidFill>
              </a:rPr>
              <a:t>Programm</a:t>
            </a:r>
          </a:p>
          <a:p>
            <a:pPr lvl="2"/>
            <a:r>
              <a:rPr lang="de-DE" sz="1800" dirty="0">
                <a:latin typeface="TheSansOffice" panose="020B0503040302060204" pitchFamily="34" charset="0"/>
              </a:rPr>
              <a:t>Taster</a:t>
            </a:r>
          </a:p>
          <a:p>
            <a:pPr lvl="2"/>
            <a:r>
              <a:rPr lang="de-DE" sz="1800" dirty="0">
                <a:latin typeface="TheSansOffice" panose="020B0503040302060204" pitchFamily="34" charset="0"/>
              </a:rPr>
              <a:t>Übersetzung</a:t>
            </a:r>
          </a:p>
          <a:p>
            <a:r>
              <a:rPr lang="de-DE" dirty="0">
                <a:solidFill>
                  <a:schemeClr val="tx1"/>
                </a:solidFill>
              </a:rPr>
              <a:t>Quellen</a:t>
            </a:r>
          </a:p>
          <a:p>
            <a:r>
              <a:rPr lang="de-DE" dirty="0">
                <a:solidFill>
                  <a:schemeClr val="tx1"/>
                </a:solidFill>
              </a:rPr>
              <a:t>Demonstrierung des Programms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4DBC4E2-42D3-41E2-83CD-19DE5B7C3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A5624-A02D-450C-8D8A-751AB72661BF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614870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3344189-8D72-4251-A000-46DF45A14F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3246"/>
            <a:ext cx="2458970" cy="623211"/>
          </a:xfrm>
        </p:spPr>
        <p:txBody>
          <a:bodyPr/>
          <a:lstStyle/>
          <a:p>
            <a:r>
              <a:rPr lang="de-DE" dirty="0"/>
              <a:t>Aufgabenstellung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B24CC28-4B7C-40D8-9A70-DED100E8E2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2263"/>
            <a:ext cx="10515600" cy="4271337"/>
          </a:xfrm>
        </p:spPr>
        <p:txBody>
          <a:bodyPr>
            <a:normAutofit/>
          </a:bodyPr>
          <a:lstStyle/>
          <a:p>
            <a:r>
              <a:rPr lang="de-DE" sz="3200" dirty="0">
                <a:solidFill>
                  <a:schemeClr val="tx1"/>
                </a:solidFill>
              </a:rPr>
              <a:t>Implementierung von animierten Grafikobjekten in   Visualisierungen von einem Attitude </a:t>
            </a:r>
            <a:r>
              <a:rPr lang="de-DE" sz="3200" dirty="0" err="1">
                <a:solidFill>
                  <a:schemeClr val="tx1"/>
                </a:solidFill>
              </a:rPr>
              <a:t>Indicator</a:t>
            </a:r>
            <a:endParaRPr lang="de-DE" sz="3200" dirty="0">
              <a:solidFill>
                <a:schemeClr val="tx1"/>
              </a:solidFill>
            </a:endParaRPr>
          </a:p>
          <a:p>
            <a:r>
              <a:rPr lang="de-DE" sz="3200" dirty="0">
                <a:solidFill>
                  <a:schemeClr val="tx1"/>
                </a:solidFill>
              </a:rPr>
              <a:t>Erstellung einer SPS-Visualisierung eines Attitude </a:t>
            </a:r>
            <a:r>
              <a:rPr lang="de-DE" sz="3200" dirty="0" err="1">
                <a:solidFill>
                  <a:schemeClr val="tx1"/>
                </a:solidFill>
              </a:rPr>
              <a:t>Indicator</a:t>
            </a:r>
            <a:endParaRPr lang="de-DE" sz="3200" dirty="0">
              <a:solidFill>
                <a:schemeClr val="tx1"/>
              </a:solidFill>
            </a:endParaRPr>
          </a:p>
          <a:p>
            <a:r>
              <a:rPr lang="de-DE" sz="3200" dirty="0">
                <a:solidFill>
                  <a:schemeClr val="tx1"/>
                </a:solidFill>
              </a:rPr>
              <a:t>Erstellung eines Datensimulators – manuelle Bedienung, Automatik-Modus und Testbetrieb </a:t>
            </a:r>
          </a:p>
        </p:txBody>
      </p:sp>
      <p:sp>
        <p:nvSpPr>
          <p:cNvPr id="4" name="Medienplatzhalter 3">
            <a:extLst>
              <a:ext uri="{FF2B5EF4-FFF2-40B4-BE49-F238E27FC236}">
                <a16:creationId xmlns:a16="http://schemas.microsoft.com/office/drawing/2014/main" id="{0E84A77D-F4A6-4FDD-B3E0-4776F92A8121}"/>
              </a:ext>
            </a:extLst>
          </p:cNvPr>
          <p:cNvSpPr>
            <a:spLocks noGrp="1"/>
          </p:cNvSpPr>
          <p:nvPr>
            <p:ph type="media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E03473D-36A0-42C1-8B47-E3B483834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A5624-A02D-450C-8D8A-751AB72661BF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3635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3344189-8D72-4251-A000-46DF45A14F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3246"/>
            <a:ext cx="2493531" cy="623211"/>
          </a:xfrm>
        </p:spPr>
        <p:txBody>
          <a:bodyPr/>
          <a:lstStyle/>
          <a:p>
            <a:r>
              <a:rPr lang="de-DE" dirty="0"/>
              <a:t>Attitude </a:t>
            </a:r>
            <a:r>
              <a:rPr lang="de-DE" dirty="0" err="1"/>
              <a:t>Indicator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B24CC28-4B7C-40D8-9A70-DED100E8E2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3200" dirty="0">
                <a:solidFill>
                  <a:schemeClr val="tx1"/>
                </a:solidFill>
              </a:rPr>
              <a:t>Darstellung der Lage des Flugzeugs in Bezug auf den realen Horizont </a:t>
            </a:r>
          </a:p>
          <a:p>
            <a:r>
              <a:rPr lang="de-DE" sz="3200" dirty="0">
                <a:solidFill>
                  <a:schemeClr val="tx1"/>
                </a:solidFill>
              </a:rPr>
              <a:t> Der reale Horizont nur bedingt sichtbar </a:t>
            </a:r>
            <a:r>
              <a:rPr lang="de-DE" sz="3200" dirty="0">
                <a:solidFill>
                  <a:schemeClr val="tx1"/>
                </a:solidFill>
                <a:sym typeface="Wingdings" panose="05000000000000000000" pitchFamily="2" charset="2"/>
              </a:rPr>
              <a:t> Instrument liefert Informationen bei schlechten Sichtverhältnissen</a:t>
            </a:r>
          </a:p>
          <a:p>
            <a:r>
              <a:rPr lang="de-DE" sz="3200" dirty="0">
                <a:solidFill>
                  <a:schemeClr val="tx1"/>
                </a:solidFill>
                <a:sym typeface="Wingdings" panose="05000000000000000000" pitchFamily="2" charset="2"/>
              </a:rPr>
              <a:t>Visualisierung der Flughöhe, Flugrichtung oder auch die Sink-/Steigrate</a:t>
            </a:r>
            <a:endParaRPr lang="de-DE" sz="3200" dirty="0">
              <a:solidFill>
                <a:schemeClr val="tx1"/>
              </a:solidFill>
            </a:endParaRPr>
          </a:p>
        </p:txBody>
      </p:sp>
      <p:sp>
        <p:nvSpPr>
          <p:cNvPr id="4" name="Medienplatzhalter 3">
            <a:extLst>
              <a:ext uri="{FF2B5EF4-FFF2-40B4-BE49-F238E27FC236}">
                <a16:creationId xmlns:a16="http://schemas.microsoft.com/office/drawing/2014/main" id="{0E84A77D-F4A6-4FDD-B3E0-4776F92A8121}"/>
              </a:ext>
            </a:extLst>
          </p:cNvPr>
          <p:cNvSpPr>
            <a:spLocks noGrp="1"/>
          </p:cNvSpPr>
          <p:nvPr>
            <p:ph type="media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E03473D-36A0-42C1-8B47-E3B483834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A5624-A02D-450C-8D8A-751AB72661BF}" type="slidenum">
              <a:rPr lang="de-DE" smtClean="0"/>
              <a:t>4</a:t>
            </a:fld>
            <a:endParaRPr lang="de-D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CD8193E-14C1-C79E-FC0F-8CF9F46DF3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2323" y="4663154"/>
            <a:ext cx="1962251" cy="197495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358BE7C-8654-89D7-459E-CF8671B7B06D}"/>
              </a:ext>
            </a:extLst>
          </p:cNvPr>
          <p:cNvSpPr txBox="1"/>
          <p:nvPr/>
        </p:nvSpPr>
        <p:spPr>
          <a:xfrm>
            <a:off x="6574341" y="6638105"/>
            <a:ext cx="623061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/>
              <a:t>Abbildung 1: GI 275 </a:t>
            </a:r>
            <a:r>
              <a:rPr lang="de-DE" sz="900" dirty="0" err="1"/>
              <a:t>ttitude</a:t>
            </a:r>
            <a:r>
              <a:rPr lang="de-DE" sz="900" dirty="0"/>
              <a:t> </a:t>
            </a:r>
            <a:r>
              <a:rPr lang="de-DE" sz="900" dirty="0" err="1"/>
              <a:t>Indicator</a:t>
            </a:r>
            <a:r>
              <a:rPr lang="de-DE" sz="900" dirty="0"/>
              <a:t> (Quelle: https://www.garmin.com/en-US/p/719027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30784307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3344189-8D72-4251-A000-46DF45A14F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3246"/>
            <a:ext cx="1502683" cy="623211"/>
          </a:xfrm>
        </p:spPr>
        <p:txBody>
          <a:bodyPr/>
          <a:lstStyle/>
          <a:p>
            <a:r>
              <a:rPr lang="de-DE"/>
              <a:t>Mindmap</a:t>
            </a:r>
            <a:endParaRPr lang="de-DE" dirty="0"/>
          </a:p>
        </p:txBody>
      </p:sp>
      <p:pic>
        <p:nvPicPr>
          <p:cNvPr id="6" name="Inhaltsplatzhalter 5" descr="Ein Bild, das Text, Diagramm, Schrift, Karte enthält.&#10;&#10;Automatisch generierte Beschreibung">
            <a:extLst>
              <a:ext uri="{FF2B5EF4-FFF2-40B4-BE49-F238E27FC236}">
                <a16:creationId xmlns:a16="http://schemas.microsoft.com/office/drawing/2014/main" id="{6D433938-C03A-AB66-B9D0-E54A5CA9FA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977" y="1602008"/>
            <a:ext cx="10928809" cy="4562574"/>
          </a:xfr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E03473D-36A0-42C1-8B47-E3B483834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A5624-A02D-450C-8D8A-751AB72661BF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120843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3344189-8D72-4251-A000-46DF45A14F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3246"/>
            <a:ext cx="2504495" cy="623211"/>
          </a:xfrm>
        </p:spPr>
        <p:txBody>
          <a:bodyPr/>
          <a:lstStyle/>
          <a:p>
            <a:r>
              <a:rPr lang="de-DE" dirty="0"/>
              <a:t>Anforderungsliste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E03473D-36A0-42C1-8B47-E3B483834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A5624-A02D-450C-8D8A-751AB72661BF}" type="slidenum">
              <a:rPr lang="de-DE" smtClean="0"/>
              <a:t>6</a:t>
            </a:fld>
            <a:endParaRPr lang="de-DE"/>
          </a:p>
        </p:txBody>
      </p:sp>
      <p:graphicFrame>
        <p:nvGraphicFramePr>
          <p:cNvPr id="6" name="Table 7">
            <a:extLst>
              <a:ext uri="{FF2B5EF4-FFF2-40B4-BE49-F238E27FC236}">
                <a16:creationId xmlns:a16="http://schemas.microsoft.com/office/drawing/2014/main" id="{47F9A1E9-88DD-0771-AABB-05D267A9A83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46673738"/>
              </p:ext>
            </p:extLst>
          </p:nvPr>
        </p:nvGraphicFramePr>
        <p:xfrm>
          <a:off x="838200" y="1671637"/>
          <a:ext cx="10515600" cy="3912732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0515600">
                  <a:extLst>
                    <a:ext uri="{9D8B030D-6E8A-4147-A177-3AD203B41FA5}">
                      <a16:colId xmlns:a16="http://schemas.microsoft.com/office/drawing/2014/main" val="686048031"/>
                    </a:ext>
                  </a:extLst>
                </a:gridCol>
              </a:tblGrid>
              <a:tr h="434748">
                <a:tc>
                  <a:txBody>
                    <a:bodyPr/>
                    <a:lstStyle/>
                    <a:p>
                      <a:r>
                        <a:rPr lang="de-DE" dirty="0"/>
                        <a:t>Allgemeine Anforderungen 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9576222"/>
                  </a:ext>
                </a:extLst>
              </a:tr>
              <a:tr h="434748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err="1">
                          <a:solidFill>
                            <a:srgbClr val="548235"/>
                          </a:solidFill>
                          <a:effectLst/>
                          <a:latin typeface="Calibri" panose="020F0502020204030204" pitchFamily="34" charset="0"/>
                        </a:rPr>
                        <a:t>Erstellen</a:t>
                      </a:r>
                      <a:r>
                        <a:rPr lang="en-US" sz="1800" b="0" i="0" u="none" strike="noStrike" dirty="0">
                          <a:solidFill>
                            <a:srgbClr val="548235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800" b="0" i="0" u="none" strike="noStrike" dirty="0" err="1">
                          <a:solidFill>
                            <a:srgbClr val="548235"/>
                          </a:solidFill>
                          <a:effectLst/>
                          <a:latin typeface="Calibri" panose="020F0502020204030204" pitchFamily="34" charset="0"/>
                        </a:rPr>
                        <a:t>eines</a:t>
                      </a:r>
                      <a:r>
                        <a:rPr lang="en-US" sz="1800" b="0" i="0" u="none" strike="noStrike" dirty="0">
                          <a:solidFill>
                            <a:srgbClr val="548235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800" b="0" i="0" u="none" strike="noStrike" dirty="0" err="1">
                          <a:solidFill>
                            <a:srgbClr val="548235"/>
                          </a:solidFill>
                          <a:effectLst/>
                          <a:latin typeface="Calibri" panose="020F0502020204030204" pitchFamily="34" charset="0"/>
                        </a:rPr>
                        <a:t>Lastenheftes</a:t>
                      </a:r>
                      <a:endParaRPr lang="en-US" sz="1800" b="0" i="0" u="none" strike="noStrike" dirty="0">
                        <a:solidFill>
                          <a:srgbClr val="548235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507238297"/>
                  </a:ext>
                </a:extLst>
              </a:tr>
              <a:tr h="434748">
                <a:tc>
                  <a:txBody>
                    <a:bodyPr/>
                    <a:lstStyle/>
                    <a:p>
                      <a:pPr algn="l" fontAlgn="b"/>
                      <a:r>
                        <a:rPr lang="de-DE" sz="1800" b="0" i="0" u="none" strike="noStrike" dirty="0">
                          <a:solidFill>
                            <a:srgbClr val="548235"/>
                          </a:solidFill>
                          <a:effectLst/>
                          <a:latin typeface="Calibri" panose="020F0502020204030204" pitchFamily="34" charset="0"/>
                        </a:rPr>
                        <a:t>Strukturieren der Anforderungen mittels einer Mindmap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189452756"/>
                  </a:ext>
                </a:extLst>
              </a:tr>
              <a:tr h="434748">
                <a:tc>
                  <a:txBody>
                    <a:bodyPr/>
                    <a:lstStyle/>
                    <a:p>
                      <a:pPr algn="l" fontAlgn="b"/>
                      <a:r>
                        <a:rPr lang="de-DE" sz="1800" b="0" i="0" u="none" strike="noStrike" dirty="0">
                          <a:solidFill>
                            <a:srgbClr val="548235"/>
                          </a:solidFill>
                          <a:effectLst/>
                          <a:latin typeface="Calibri" panose="020F0502020204030204" pitchFamily="34" charset="0"/>
                        </a:rPr>
                        <a:t>Nutzen der Programmiersprachen ST, FUP, AS,KOP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590534342"/>
                  </a:ext>
                </a:extLst>
              </a:tr>
              <a:tr h="434748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548235"/>
                          </a:solidFill>
                          <a:effectLst/>
                          <a:latin typeface="Calibri" panose="020F0502020204030204" pitchFamily="34" charset="0"/>
                        </a:rPr>
                        <a:t>SPS-</a:t>
                      </a:r>
                      <a:r>
                        <a:rPr lang="en-US" sz="1800" b="0" i="0" u="none" strike="noStrike" dirty="0" err="1">
                          <a:solidFill>
                            <a:srgbClr val="548235"/>
                          </a:solidFill>
                          <a:effectLst/>
                          <a:latin typeface="Calibri" panose="020F0502020204030204" pitchFamily="34" charset="0"/>
                        </a:rPr>
                        <a:t>Applikation</a:t>
                      </a:r>
                      <a:r>
                        <a:rPr lang="en-US" sz="1800" b="0" i="0" u="none" strike="noStrike" dirty="0">
                          <a:solidFill>
                            <a:srgbClr val="548235"/>
                          </a:solidFill>
                          <a:effectLst/>
                          <a:latin typeface="Calibri" panose="020F0502020204030204" pitchFamily="34" charset="0"/>
                        </a:rPr>
                        <a:t> in </a:t>
                      </a:r>
                      <a:r>
                        <a:rPr lang="en-US" sz="1800" b="0" i="0" u="none" strike="noStrike" dirty="0" err="1">
                          <a:solidFill>
                            <a:srgbClr val="548235"/>
                          </a:solidFill>
                          <a:effectLst/>
                          <a:latin typeface="Calibri" panose="020F0502020204030204" pitchFamily="34" charset="0"/>
                        </a:rPr>
                        <a:t>Simulationsumgebung</a:t>
                      </a:r>
                      <a:r>
                        <a:rPr lang="en-US" sz="1800" b="0" i="0" u="none" strike="noStrike" dirty="0">
                          <a:solidFill>
                            <a:srgbClr val="548235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800" b="0" i="0" u="none" strike="noStrike" dirty="0" err="1">
                          <a:solidFill>
                            <a:srgbClr val="548235"/>
                          </a:solidFill>
                          <a:effectLst/>
                          <a:latin typeface="Calibri" panose="020F0502020204030204" pitchFamily="34" charset="0"/>
                        </a:rPr>
                        <a:t>ausführen</a:t>
                      </a:r>
                      <a:endParaRPr lang="en-US" sz="1800" b="0" i="0" u="none" strike="noStrike" dirty="0">
                        <a:solidFill>
                          <a:srgbClr val="548235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549486217"/>
                  </a:ext>
                </a:extLst>
              </a:tr>
              <a:tr h="434748">
                <a:tc>
                  <a:txBody>
                    <a:bodyPr/>
                    <a:lstStyle/>
                    <a:p>
                      <a:pPr algn="l" fontAlgn="b"/>
                      <a:r>
                        <a:rPr lang="de-DE" sz="1800" b="0" i="0" u="none" strike="noStrike" dirty="0">
                          <a:solidFill>
                            <a:srgbClr val="548235"/>
                          </a:solidFill>
                          <a:effectLst/>
                          <a:latin typeface="Calibri" panose="020F0502020204030204" pitchFamily="34" charset="0"/>
                        </a:rPr>
                        <a:t>Gantt Diagramm zur Projektübersicht erstellen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874908062"/>
                  </a:ext>
                </a:extLst>
              </a:tr>
              <a:tr h="434748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548235"/>
                          </a:solidFill>
                          <a:effectLst/>
                          <a:latin typeface="Calibri" panose="020F0502020204030204" pitchFamily="34" charset="0"/>
                        </a:rPr>
                        <a:t>Burn-Down-Chart </a:t>
                      </a:r>
                      <a:r>
                        <a:rPr lang="en-US" sz="1800" b="0" i="0" u="none" strike="noStrike" dirty="0" err="1">
                          <a:solidFill>
                            <a:srgbClr val="548235"/>
                          </a:solidFill>
                          <a:effectLst/>
                          <a:latin typeface="Calibri" panose="020F0502020204030204" pitchFamily="34" charset="0"/>
                        </a:rPr>
                        <a:t>zur</a:t>
                      </a:r>
                      <a:r>
                        <a:rPr lang="en-US" sz="1800" b="0" i="0" u="none" strike="noStrike" dirty="0">
                          <a:solidFill>
                            <a:srgbClr val="548235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800" b="0" i="0" u="none" strike="noStrike" dirty="0" err="1">
                          <a:solidFill>
                            <a:srgbClr val="548235"/>
                          </a:solidFill>
                          <a:effectLst/>
                          <a:latin typeface="Calibri" panose="020F0502020204030204" pitchFamily="34" charset="0"/>
                        </a:rPr>
                        <a:t>Fortschrittsdokumentation</a:t>
                      </a:r>
                      <a:r>
                        <a:rPr lang="en-US" sz="1800" b="0" i="0" u="none" strike="noStrike" dirty="0">
                          <a:solidFill>
                            <a:srgbClr val="548235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800" b="0" i="0" u="none" strike="noStrike" dirty="0" err="1">
                          <a:solidFill>
                            <a:srgbClr val="548235"/>
                          </a:solidFill>
                          <a:effectLst/>
                          <a:latin typeface="Calibri" panose="020F0502020204030204" pitchFamily="34" charset="0"/>
                        </a:rPr>
                        <a:t>führen</a:t>
                      </a:r>
                      <a:endParaRPr lang="en-US" sz="1800" b="0" i="0" u="none" strike="noStrike" dirty="0">
                        <a:solidFill>
                          <a:srgbClr val="548235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208120451"/>
                  </a:ext>
                </a:extLst>
              </a:tr>
              <a:tr h="434748">
                <a:tc>
                  <a:txBody>
                    <a:bodyPr/>
                    <a:lstStyle/>
                    <a:p>
                      <a:pPr algn="l" fontAlgn="b"/>
                      <a:r>
                        <a:rPr lang="de-DE" sz="1800" b="0" i="0" u="none" strike="noStrike" dirty="0">
                          <a:solidFill>
                            <a:srgbClr val="548235"/>
                          </a:solidFill>
                          <a:effectLst/>
                          <a:latin typeface="Calibri" panose="020F0502020204030204" pitchFamily="34" charset="0"/>
                        </a:rPr>
                        <a:t>Erstellen einer Präsentation zur SPS-Applikation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476019451"/>
                  </a:ext>
                </a:extLst>
              </a:tr>
              <a:tr h="434748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err="1">
                          <a:solidFill>
                            <a:srgbClr val="548235"/>
                          </a:solidFill>
                          <a:effectLst/>
                          <a:latin typeface="Calibri" panose="020F0502020204030204" pitchFamily="34" charset="0"/>
                        </a:rPr>
                        <a:t>Erstellen</a:t>
                      </a:r>
                      <a:r>
                        <a:rPr lang="en-US" sz="1800" b="0" i="0" u="none" strike="noStrike" dirty="0">
                          <a:solidFill>
                            <a:srgbClr val="548235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800" b="0" i="0" u="none" strike="noStrike" dirty="0" err="1">
                          <a:solidFill>
                            <a:srgbClr val="548235"/>
                          </a:solidFill>
                          <a:effectLst/>
                          <a:latin typeface="Calibri" panose="020F0502020204030204" pitchFamily="34" charset="0"/>
                        </a:rPr>
                        <a:t>eines</a:t>
                      </a:r>
                      <a:r>
                        <a:rPr lang="en-US" sz="1800" b="0" i="0" u="none" strike="noStrike" dirty="0">
                          <a:solidFill>
                            <a:srgbClr val="548235"/>
                          </a:solidFill>
                          <a:effectLst/>
                          <a:latin typeface="Calibri" panose="020F0502020204030204" pitchFamily="34" charset="0"/>
                        </a:rPr>
                        <a:t> Student Papers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4600786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825683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3344189-8D72-4251-A000-46DF45A14F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3246"/>
            <a:ext cx="2504495" cy="623211"/>
          </a:xfrm>
        </p:spPr>
        <p:txBody>
          <a:bodyPr/>
          <a:lstStyle/>
          <a:p>
            <a:r>
              <a:rPr lang="de-DE" dirty="0"/>
              <a:t>Anforderungsliste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E03473D-36A0-42C1-8B47-E3B483834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A5624-A02D-450C-8D8A-751AB72661BF}" type="slidenum">
              <a:rPr lang="de-DE" smtClean="0"/>
              <a:t>7</a:t>
            </a:fld>
            <a:endParaRPr lang="de-DE"/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CE54D37A-3EF4-37B0-88AA-28E3975769F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38744801"/>
              </p:ext>
            </p:extLst>
          </p:nvPr>
        </p:nvGraphicFramePr>
        <p:xfrm>
          <a:off x="838200" y="1671638"/>
          <a:ext cx="10515600" cy="3651476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0515600">
                  <a:extLst>
                    <a:ext uri="{9D8B030D-6E8A-4147-A177-3AD203B41FA5}">
                      <a16:colId xmlns:a16="http://schemas.microsoft.com/office/drawing/2014/main" val="464092731"/>
                    </a:ext>
                  </a:extLst>
                </a:gridCol>
              </a:tblGrid>
              <a:tr h="540411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Anforderungen an die SPS-</a:t>
                      </a:r>
                      <a:r>
                        <a:rPr lang="en-US" sz="18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Applikation</a:t>
                      </a:r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: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4066269448"/>
                  </a:ext>
                </a:extLst>
              </a:tr>
              <a:tr h="540411">
                <a:tc>
                  <a:txBody>
                    <a:bodyPr/>
                    <a:lstStyle/>
                    <a:p>
                      <a:pPr algn="l" fontAlgn="b"/>
                      <a:r>
                        <a:rPr lang="de-DE" sz="1800" b="0" i="0" u="none" strike="noStrike" dirty="0">
                          <a:solidFill>
                            <a:srgbClr val="548235"/>
                          </a:solidFill>
                          <a:effectLst/>
                          <a:latin typeface="Calibri" panose="020F0502020204030204" pitchFamily="34" charset="0"/>
                        </a:rPr>
                        <a:t>Klares Trennen zwischen Instrument und Datensimulator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988695978"/>
                  </a:ext>
                </a:extLst>
              </a:tr>
              <a:tr h="540411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548235"/>
                          </a:solidFill>
                          <a:effectLst/>
                          <a:latin typeface="Calibri" panose="020F0502020204030204" pitchFamily="34" charset="0"/>
                        </a:rPr>
                        <a:t>Kommunikation </a:t>
                      </a:r>
                      <a:r>
                        <a:rPr lang="en-US" sz="1800" b="0" i="0" u="none" strike="noStrike" dirty="0" err="1">
                          <a:solidFill>
                            <a:srgbClr val="548235"/>
                          </a:solidFill>
                          <a:effectLst/>
                          <a:latin typeface="Calibri" panose="020F0502020204030204" pitchFamily="34" charset="0"/>
                        </a:rPr>
                        <a:t>über</a:t>
                      </a:r>
                      <a:r>
                        <a:rPr lang="en-US" sz="1800" b="0" i="0" u="none" strike="noStrike" dirty="0">
                          <a:solidFill>
                            <a:srgbClr val="548235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800" b="0" i="0" u="none" strike="noStrike" dirty="0" err="1">
                          <a:solidFill>
                            <a:srgbClr val="548235"/>
                          </a:solidFill>
                          <a:effectLst/>
                          <a:latin typeface="Calibri" panose="020F0502020204030204" pitchFamily="34" charset="0"/>
                        </a:rPr>
                        <a:t>globale</a:t>
                      </a:r>
                      <a:r>
                        <a:rPr lang="en-US" sz="1800" b="0" i="0" u="none" strike="noStrike" dirty="0">
                          <a:solidFill>
                            <a:srgbClr val="548235"/>
                          </a:solidFill>
                          <a:effectLst/>
                          <a:latin typeface="Calibri" panose="020F0502020204030204" pitchFamily="34" charset="0"/>
                        </a:rPr>
                        <a:t> Variablenliste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4201940797"/>
                  </a:ext>
                </a:extLst>
              </a:tr>
              <a:tr h="540411">
                <a:tc>
                  <a:txBody>
                    <a:bodyPr/>
                    <a:lstStyle/>
                    <a:p>
                      <a:pPr algn="l" fontAlgn="b"/>
                      <a:r>
                        <a:rPr lang="de-DE" sz="1800" b="0" i="0" u="none" strike="noStrike" dirty="0">
                          <a:solidFill>
                            <a:srgbClr val="548235"/>
                          </a:solidFill>
                          <a:effectLst/>
                          <a:latin typeface="Calibri" panose="020F0502020204030204" pitchFamily="34" charset="0"/>
                        </a:rPr>
                        <a:t>Funktionalität des Instruments möglichst Nahe am Original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740788148"/>
                  </a:ext>
                </a:extLst>
              </a:tr>
              <a:tr h="540411">
                <a:tc>
                  <a:txBody>
                    <a:bodyPr/>
                    <a:lstStyle/>
                    <a:p>
                      <a:pPr algn="l" fontAlgn="b"/>
                      <a:r>
                        <a:rPr lang="de-DE" sz="1800" b="0" i="0" u="none" strike="noStrike" dirty="0">
                          <a:solidFill>
                            <a:srgbClr val="548235"/>
                          </a:solidFill>
                          <a:effectLst/>
                          <a:latin typeface="Calibri" panose="020F0502020204030204" pitchFamily="34" charset="0"/>
                        </a:rPr>
                        <a:t>Das Instrument besteht aus eigenentwickelten Frames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271996127"/>
                  </a:ext>
                </a:extLst>
              </a:tr>
              <a:tr h="540411">
                <a:tc>
                  <a:txBody>
                    <a:bodyPr/>
                    <a:lstStyle/>
                    <a:p>
                      <a:pPr algn="l" fontAlgn="b"/>
                      <a:r>
                        <a:rPr lang="de-DE" sz="1800" b="0" i="0" u="none" strike="noStrike" dirty="0">
                          <a:solidFill>
                            <a:srgbClr val="548235"/>
                          </a:solidFill>
                          <a:effectLst/>
                          <a:latin typeface="Calibri" panose="020F0502020204030204" pitchFamily="34" charset="0"/>
                        </a:rPr>
                        <a:t>Verwendung der vom Entwicklungswerkzeug bereitgestellten Grafikobjekten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756888648"/>
                  </a:ext>
                </a:extLst>
              </a:tr>
              <a:tr h="409010">
                <a:tc>
                  <a:txBody>
                    <a:bodyPr/>
                    <a:lstStyle/>
                    <a:p>
                      <a:pPr algn="l" fontAlgn="b"/>
                      <a:r>
                        <a:rPr lang="de-DE" sz="1800" b="0" i="0" u="none" strike="noStrike" dirty="0">
                          <a:solidFill>
                            <a:srgbClr val="548235"/>
                          </a:solidFill>
                          <a:effectLst/>
                          <a:latin typeface="Calibri" panose="020F0502020204030204" pitchFamily="34" charset="0"/>
                        </a:rPr>
                        <a:t>Der Datensimulator besitzt unterschiedliche Betriebs-Modi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4045648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944967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3344189-8D72-4251-A000-46DF45A14F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3246"/>
            <a:ext cx="1610213" cy="623211"/>
          </a:xfrm>
        </p:spPr>
        <p:txBody>
          <a:bodyPr/>
          <a:lstStyle/>
          <a:p>
            <a:r>
              <a:rPr lang="de-DE" dirty="0"/>
              <a:t>Lastenheft</a:t>
            </a:r>
          </a:p>
        </p:txBody>
      </p:sp>
      <p:sp>
        <p:nvSpPr>
          <p:cNvPr id="4" name="Medienplatzhalter 3">
            <a:extLst>
              <a:ext uri="{FF2B5EF4-FFF2-40B4-BE49-F238E27FC236}">
                <a16:creationId xmlns:a16="http://schemas.microsoft.com/office/drawing/2014/main" id="{0E84A77D-F4A6-4FDD-B3E0-4776F92A8121}"/>
              </a:ext>
            </a:extLst>
          </p:cNvPr>
          <p:cNvSpPr>
            <a:spLocks noGrp="1"/>
          </p:cNvSpPr>
          <p:nvPr>
            <p:ph type="media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E03473D-36A0-42C1-8B47-E3B483834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A5624-A02D-450C-8D8A-751AB72661BF}" type="slidenum">
              <a:rPr lang="de-DE" smtClean="0"/>
              <a:t>8</a:t>
            </a:fld>
            <a:endParaRPr lang="de-DE"/>
          </a:p>
        </p:txBody>
      </p:sp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52B186B5-73AE-865B-1860-746B2A41C6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5010" y="1486940"/>
            <a:ext cx="7439894" cy="4790035"/>
          </a:xfrm>
        </p:spPr>
      </p:pic>
    </p:spTree>
    <p:extLst>
      <p:ext uri="{BB962C8B-B14F-4D97-AF65-F5344CB8AC3E}">
        <p14:creationId xmlns:p14="http://schemas.microsoft.com/office/powerpoint/2010/main" val="36528837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3344189-8D72-4251-A000-46DF45A14F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3246"/>
            <a:ext cx="2945514" cy="623211"/>
          </a:xfrm>
        </p:spPr>
        <p:txBody>
          <a:bodyPr/>
          <a:lstStyle/>
          <a:p>
            <a:r>
              <a:rPr lang="de-DE" dirty="0"/>
              <a:t>Zeitliche Bearbeitung</a:t>
            </a:r>
          </a:p>
        </p:txBody>
      </p:sp>
      <p:sp>
        <p:nvSpPr>
          <p:cNvPr id="4" name="Medienplatzhalter 3">
            <a:extLst>
              <a:ext uri="{FF2B5EF4-FFF2-40B4-BE49-F238E27FC236}">
                <a16:creationId xmlns:a16="http://schemas.microsoft.com/office/drawing/2014/main" id="{0E84A77D-F4A6-4FDD-B3E0-4776F92A8121}"/>
              </a:ext>
            </a:extLst>
          </p:cNvPr>
          <p:cNvSpPr>
            <a:spLocks noGrp="1"/>
          </p:cNvSpPr>
          <p:nvPr>
            <p:ph type="media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E03473D-36A0-42C1-8B47-E3B483834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A5624-A02D-450C-8D8A-751AB72661BF}" type="slidenum">
              <a:rPr lang="de-DE" smtClean="0"/>
              <a:t>9</a:t>
            </a:fld>
            <a:endParaRPr lang="de-DE"/>
          </a:p>
        </p:txBody>
      </p:sp>
      <p:pic>
        <p:nvPicPr>
          <p:cNvPr id="40" name="Inhaltsplatzhalter 39" descr="Ein Bild, das Text, Reihe, Schrift, Zahl enthält.&#10;&#10;Automatisch generierte Beschreibung">
            <a:extLst>
              <a:ext uri="{FF2B5EF4-FFF2-40B4-BE49-F238E27FC236}">
                <a16:creationId xmlns:a16="http://schemas.microsoft.com/office/drawing/2014/main" id="{FFF5BE1A-3E29-355B-5BC2-7B01B43C24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75689"/>
            <a:ext cx="12181830" cy="2716172"/>
          </a:xfrm>
        </p:spPr>
      </p:pic>
    </p:spTree>
    <p:extLst>
      <p:ext uri="{BB962C8B-B14F-4D97-AF65-F5344CB8AC3E}">
        <p14:creationId xmlns:p14="http://schemas.microsoft.com/office/powerpoint/2010/main" val="41063768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orlage_cet_169.potx" id="{DB3DD247-67FC-4849-AC86-5718147808EF}" vid="{8DF0502B-51ED-446F-8EC2-5662F990588E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vorlage_cet_169</Template>
  <TotalTime>0</TotalTime>
  <Words>265</Words>
  <Application>Microsoft Office PowerPoint</Application>
  <PresentationFormat>Breitbild</PresentationFormat>
  <Paragraphs>81</Paragraphs>
  <Slides>14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14</vt:i4>
      </vt:variant>
    </vt:vector>
  </HeadingPairs>
  <TitlesOfParts>
    <vt:vector size="19" baseType="lpstr">
      <vt:lpstr>Arial</vt:lpstr>
      <vt:lpstr>Calibri</vt:lpstr>
      <vt:lpstr>TheSansOffice</vt:lpstr>
      <vt:lpstr>Wingdings</vt:lpstr>
      <vt:lpstr>Office</vt:lpstr>
      <vt:lpstr>Fluginstrument</vt:lpstr>
      <vt:lpstr>Inhalt</vt:lpstr>
      <vt:lpstr>Aufgabenstellung</vt:lpstr>
      <vt:lpstr>Attitude Indicator</vt:lpstr>
      <vt:lpstr>Mindmap</vt:lpstr>
      <vt:lpstr>Anforderungsliste</vt:lpstr>
      <vt:lpstr>Anforderungsliste</vt:lpstr>
      <vt:lpstr>Lastenheft</vt:lpstr>
      <vt:lpstr>Zeitliche Bearbeitung</vt:lpstr>
      <vt:lpstr>Zeitliche Bearbeitung</vt:lpstr>
      <vt:lpstr>Zeitliche Bearbeitung</vt:lpstr>
      <vt:lpstr>Arbeitsaufteilung</vt:lpstr>
      <vt:lpstr>Schnittstelle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Fluginstrument</dc:title>
  <dc:creator>Ghaith Hamdani</dc:creator>
  <cp:lastModifiedBy>Ghaith Hamdani</cp:lastModifiedBy>
  <cp:revision>12</cp:revision>
  <dcterms:created xsi:type="dcterms:W3CDTF">2024-01-25T21:04:15Z</dcterms:created>
  <dcterms:modified xsi:type="dcterms:W3CDTF">2024-02-07T17:55:55Z</dcterms:modified>
</cp:coreProperties>
</file>